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1"/>
  </p:sldMasterIdLst>
  <p:notesMasterIdLst>
    <p:notesMasterId r:id="rId22"/>
  </p:notesMasterIdLst>
  <p:handoutMasterIdLst>
    <p:handoutMasterId r:id="rId23"/>
  </p:handoutMasterIdLst>
  <p:sldIdLst>
    <p:sldId id="257" r:id="rId2"/>
    <p:sldId id="266" r:id="rId3"/>
    <p:sldId id="302" r:id="rId4"/>
    <p:sldId id="301" r:id="rId5"/>
    <p:sldId id="321" r:id="rId6"/>
    <p:sldId id="320" r:id="rId7"/>
    <p:sldId id="305" r:id="rId8"/>
    <p:sldId id="313" r:id="rId9"/>
    <p:sldId id="312" r:id="rId10"/>
    <p:sldId id="311" r:id="rId11"/>
    <p:sldId id="282" r:id="rId12"/>
    <p:sldId id="310" r:id="rId13"/>
    <p:sldId id="309" r:id="rId14"/>
    <p:sldId id="308" r:id="rId15"/>
    <p:sldId id="307" r:id="rId16"/>
    <p:sldId id="318" r:id="rId17"/>
    <p:sldId id="306" r:id="rId18"/>
    <p:sldId id="286" r:id="rId19"/>
    <p:sldId id="317" r:id="rId20"/>
    <p:sldId id="31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C0A7"/>
    <a:srgbClr val="D07638"/>
    <a:srgbClr val="E6BC54"/>
    <a:srgbClr val="AFAE8C"/>
    <a:srgbClr val="FD7639"/>
    <a:srgbClr val="C5C4AC"/>
    <a:srgbClr val="C2C1A6"/>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810" autoAdjust="0"/>
  </p:normalViewPr>
  <p:slideViewPr>
    <p:cSldViewPr snapToGrid="0" showGuides="1">
      <p:cViewPr varScale="1">
        <p:scale>
          <a:sx n="69" d="100"/>
          <a:sy n="69" d="100"/>
        </p:scale>
        <p:origin x="780" y="60"/>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6/7/2022</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6/7/2022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327436861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365022772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174289877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10069611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42124877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281723787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86473327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210775277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168676048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508725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4213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38615349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937376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Tree>
    <p:extLst>
      <p:ext uri="{BB962C8B-B14F-4D97-AF65-F5344CB8AC3E}">
        <p14:creationId xmlns:p14="http://schemas.microsoft.com/office/powerpoint/2010/main" val="4265452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964950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1416090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33771710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3DC2DEF-D2FE-4B45-ABA4-9F153FD1C98A}" type="slidenum">
              <a:rPr lang="en-US" smtClean="0"/>
              <a:t>‹#›</a:t>
            </a:fld>
            <a:endParaRPr lang="en-US" dirty="0"/>
          </a:p>
        </p:txBody>
      </p:sp>
      <p:sp>
        <p:nvSpPr>
          <p:cNvPr id="7" name="Rectangle 6">
            <a:extLst>
              <a:ext uri="{FF2B5EF4-FFF2-40B4-BE49-F238E27FC236}">
                <a16:creationId xmlns:a16="http://schemas.microsoft.com/office/drawing/2014/main" id="{6599A881-C0AB-2C0F-ABD5-A99A8B9268D2}"/>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E5385B8-AC39-7247-BE3D-F9A4CA3F1C24}"/>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41D0A2E-8CF0-8D82-A87D-DB437E69CC7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6F817A4-96BE-4B3F-5C43-C5B7FDD69BE3}"/>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20537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dirty="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dirty="0"/>
              <a:t>Click icon to add picture</a:t>
            </a:r>
          </a:p>
        </p:txBody>
      </p:sp>
    </p:spTree>
    <p:extLst>
      <p:ext uri="{BB962C8B-B14F-4D97-AF65-F5344CB8AC3E}">
        <p14:creationId xmlns:p14="http://schemas.microsoft.com/office/powerpoint/2010/main" val="2883340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dirty="0"/>
              <a:t>Click icon to add picture</a:t>
            </a:r>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552418044"/>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Tree>
    <p:extLst>
      <p:ext uri="{BB962C8B-B14F-4D97-AF65-F5344CB8AC3E}">
        <p14:creationId xmlns:p14="http://schemas.microsoft.com/office/powerpoint/2010/main" val="29110570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42216092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41144738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35654903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3275264950"/>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Tree>
    <p:extLst>
      <p:ext uri="{BB962C8B-B14F-4D97-AF65-F5344CB8AC3E}">
        <p14:creationId xmlns:p14="http://schemas.microsoft.com/office/powerpoint/2010/main" val="27280925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Tree>
    <p:extLst>
      <p:ext uri="{BB962C8B-B14F-4D97-AF65-F5344CB8AC3E}">
        <p14:creationId xmlns:p14="http://schemas.microsoft.com/office/powerpoint/2010/main" val="6277322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dirty="0"/>
              <a:t>Click icon to add chart</a:t>
            </a:r>
          </a:p>
        </p:txBody>
      </p:sp>
    </p:spTree>
    <p:extLst>
      <p:ext uri="{BB962C8B-B14F-4D97-AF65-F5344CB8AC3E}">
        <p14:creationId xmlns:p14="http://schemas.microsoft.com/office/powerpoint/2010/main" val="25895297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dirty="0"/>
              <a:t>Click icon to add chart</a:t>
            </a:r>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dirty="0"/>
              <a:t>Click icon to add picture</a:t>
            </a:r>
          </a:p>
        </p:txBody>
      </p:sp>
    </p:spTree>
    <p:extLst>
      <p:ext uri="{BB962C8B-B14F-4D97-AF65-F5344CB8AC3E}">
        <p14:creationId xmlns:p14="http://schemas.microsoft.com/office/powerpoint/2010/main" val="38405930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dirty="0"/>
              <a:t>Click icon to add chart</a:t>
            </a:r>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dirty="0"/>
              <a:t>Click icon to add chart</a:t>
            </a:r>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1342914663"/>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dirty="0"/>
              <a:t>Click icon to add chart</a:t>
            </a:r>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dirty="0"/>
              <a:t>Click icon to add chart</a:t>
            </a:r>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dirty="0"/>
              <a:t>Click icon to add chart</a:t>
            </a:r>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dirty="0"/>
              <a:t>Click icon to add chart</a:t>
            </a:r>
          </a:p>
        </p:txBody>
      </p:sp>
    </p:spTree>
    <p:extLst>
      <p:ext uri="{BB962C8B-B14F-4D97-AF65-F5344CB8AC3E}">
        <p14:creationId xmlns:p14="http://schemas.microsoft.com/office/powerpoint/2010/main" val="1020844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287131284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2563192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6/7/2022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06059005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6/7/2022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3DC2DEF-D2FE-4B45-ABA4-9F153FD1C98A}" type="slidenum">
              <a:rPr lang="en-US" smtClean="0"/>
              <a:pPr/>
              <a:t>‹#›</a:t>
            </a:fld>
            <a:endParaRPr lang="en-US" dirty="0"/>
          </a:p>
        </p:txBody>
      </p:sp>
      <p:sp>
        <p:nvSpPr>
          <p:cNvPr id="7" name="Rectangle 6">
            <a:extLst>
              <a:ext uri="{FF2B5EF4-FFF2-40B4-BE49-F238E27FC236}">
                <a16:creationId xmlns:a16="http://schemas.microsoft.com/office/drawing/2014/main" id="{3CACDB9B-2689-9432-E21A-D9C2A26EE51F}"/>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CF60985-5713-8688-826E-7A56C3E60635}"/>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564026"/>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3" r:id="rId21"/>
    <p:sldLayoutId id="2147483804" r:id="rId22"/>
    <p:sldLayoutId id="2147483805" r:id="rId23"/>
    <p:sldLayoutId id="2147483649" r:id="rId24"/>
    <p:sldLayoutId id="2147483661" r:id="rId25"/>
    <p:sldLayoutId id="2147483662" r:id="rId26"/>
    <p:sldLayoutId id="2147483663" r:id="rId27"/>
    <p:sldLayoutId id="2147483664" r:id="rId28"/>
    <p:sldLayoutId id="2147483665" r:id="rId29"/>
    <p:sldLayoutId id="2147483666" r:id="rId30"/>
    <p:sldLayoutId id="2147483667" r:id="rId31"/>
    <p:sldLayoutId id="2147483669" r:id="rId32"/>
    <p:sldLayoutId id="2147483670" r:id="rId33"/>
    <p:sldLayoutId id="2147483671" r:id="rId34"/>
    <p:sldLayoutId id="2147483672" r:id="rId35"/>
    <p:sldLayoutId id="2147483674" r:id="rId36"/>
    <p:sldLayoutId id="2147483675" r:id="rId37"/>
    <p:sldLayoutId id="2147483676" r:id="rId38"/>
    <p:sldLayoutId id="2147483677" r:id="rId39"/>
    <p:sldLayoutId id="2147483655" r:id="rId40"/>
    <p:sldLayoutId id="2147483678" r:id="rId41"/>
    <p:sldLayoutId id="2147483679" r:id="rId42"/>
    <p:sldLayoutId id="2147483680" r:id="rId43"/>
    <p:sldLayoutId id="2147483653" r:id="rId44"/>
    <p:sldLayoutId id="2147483682" r:id="rId45"/>
    <p:sldLayoutId id="2147483683" r:id="rId46"/>
    <p:sldLayoutId id="2147483685" r:id="rId47"/>
    <p:sldLayoutId id="2147483654" r:id="rId48"/>
    <p:sldLayoutId id="2147483687" r:id="rId49"/>
    <p:sldLayoutId id="2147483689" r:id="rId50"/>
    <p:sldLayoutId id="2147483688" r:id="rId51"/>
    <p:sldLayoutId id="2147483691" r:id="rId52"/>
    <p:sldLayoutId id="2147483692" r:id="rId53"/>
    <p:sldLayoutId id="2147483693" r:id="rId54"/>
    <p:sldLayoutId id="2147483694" r:id="rId55"/>
    <p:sldLayoutId id="2147483696" r:id="rId56"/>
    <p:sldLayoutId id="2147483698" r:id="rId57"/>
    <p:sldLayoutId id="2147483699" r:id="rId58"/>
    <p:sldLayoutId id="2147483700" r:id="rId59"/>
    <p:sldLayoutId id="2147483701" r:id="rId60"/>
    <p:sldLayoutId id="2147483702" r:id="rId61"/>
  </p:sldLayoutIdLst>
  <p:hf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3.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l="39" r="39"/>
          <a:stretch>
            <a:fillRect/>
          </a:stretch>
        </p:blipFill>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6905625" y="2015217"/>
            <a:ext cx="4986338" cy="2225964"/>
          </a:xfrm>
        </p:spPr>
        <p:txBody>
          <a:bodyPr>
            <a:normAutofit/>
          </a:bodyPr>
          <a:lstStyle/>
          <a:p>
            <a:r>
              <a:rPr lang="en-US" sz="4000" b="1" dirty="0"/>
              <a:t>BANK  Management System </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6905625" y="5308105"/>
            <a:ext cx="1854142" cy="558800"/>
          </a:xfrm>
        </p:spPr>
        <p:txBody>
          <a:bodyPr>
            <a:noAutofit/>
          </a:bodyPr>
          <a:lstStyle/>
          <a:p>
            <a:r>
              <a:rPr lang="en-US" sz="2000" b="1" dirty="0"/>
              <a:t>Presented to: Ms. Sadia </a:t>
            </a:r>
          </a:p>
        </p:txBody>
      </p:sp>
      <p:pic>
        <p:nvPicPr>
          <p:cNvPr id="5" name="Picture 4">
            <a:extLst>
              <a:ext uri="{FF2B5EF4-FFF2-40B4-BE49-F238E27FC236}">
                <a16:creationId xmlns:a16="http://schemas.microsoft.com/office/drawing/2014/main" id="{5B578034-5291-45CC-4AA0-7856AEABE06C}"/>
              </a:ext>
            </a:extLst>
          </p:cNvPr>
          <p:cNvPicPr>
            <a:picLocks noChangeAspect="1"/>
          </p:cNvPicPr>
          <p:nvPr/>
        </p:nvPicPr>
        <p:blipFill>
          <a:blip r:embed="rId3"/>
          <a:stretch>
            <a:fillRect/>
          </a:stretch>
        </p:blipFill>
        <p:spPr>
          <a:xfrm>
            <a:off x="6905625" y="183897"/>
            <a:ext cx="640542" cy="640542"/>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6">
            <a:extLst>
              <a:ext uri="{FF2B5EF4-FFF2-40B4-BE49-F238E27FC236}">
                <a16:creationId xmlns:a16="http://schemas.microsoft.com/office/drawing/2014/main" id="{2338B0A9-7999-BE01-CB51-C3E5B62EFBCF}"/>
              </a:ext>
            </a:extLst>
          </p:cNvPr>
          <p:cNvSpPr txBox="1"/>
          <p:nvPr/>
        </p:nvSpPr>
        <p:spPr>
          <a:xfrm>
            <a:off x="7546167" y="300474"/>
            <a:ext cx="4268933" cy="400110"/>
          </a:xfrm>
          <a:prstGeom prst="rect">
            <a:avLst/>
          </a:prstGeom>
          <a:noFill/>
        </p:spPr>
        <p:txBody>
          <a:bodyPr wrap="square" rtlCol="0">
            <a:spAutoFit/>
          </a:bodyPr>
          <a:lstStyle/>
          <a:p>
            <a:r>
              <a:rPr lang="en-US" sz="2000" b="1" dirty="0"/>
              <a:t>JINNAH UNIVERSITY FOR WOMEN</a:t>
            </a:r>
          </a:p>
        </p:txBody>
      </p:sp>
      <p:sp>
        <p:nvSpPr>
          <p:cNvPr id="8" name="Subtitle 3">
            <a:extLst>
              <a:ext uri="{FF2B5EF4-FFF2-40B4-BE49-F238E27FC236}">
                <a16:creationId xmlns:a16="http://schemas.microsoft.com/office/drawing/2014/main" id="{97943A32-638D-0F5E-4583-4FE91751F949}"/>
              </a:ext>
            </a:extLst>
          </p:cNvPr>
          <p:cNvSpPr txBox="1">
            <a:spLocks/>
          </p:cNvSpPr>
          <p:nvPr/>
        </p:nvSpPr>
        <p:spPr>
          <a:xfrm>
            <a:off x="10203007" y="5136355"/>
            <a:ext cx="2099830" cy="97631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tx1"/>
              </a:buClr>
              <a:buSzPct val="100000"/>
              <a:buFont typeface="Arial"/>
              <a:buNone/>
              <a:defRPr sz="2400" kern="1200" cap="small">
                <a:solidFill>
                  <a:schemeClr val="bg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100000"/>
              <a:buFont typeface="Arial"/>
              <a:buNone/>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100000"/>
              <a:buFont typeface="Arial"/>
              <a:buNone/>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100000"/>
              <a:buFont typeface="Arial"/>
              <a:buNone/>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100000"/>
              <a:buFont typeface="Arial"/>
              <a:buNone/>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100000"/>
              <a:buFont typeface="Arial"/>
              <a:buNone/>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100000"/>
              <a:buFont typeface="Arial"/>
              <a:buNone/>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100000"/>
              <a:buFont typeface="Arial"/>
              <a:buNone/>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100000"/>
              <a:buFont typeface="Arial"/>
              <a:buNone/>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000" b="1" dirty="0"/>
              <a:t>Presented by:</a:t>
            </a:r>
          </a:p>
          <a:p>
            <a:r>
              <a:rPr lang="en-US" sz="2000" b="1" dirty="0"/>
              <a:t>Hareem Imran</a:t>
            </a:r>
          </a:p>
          <a:p>
            <a:r>
              <a:rPr lang="en-US" sz="2000" b="1" dirty="0"/>
              <a:t>Insharah riaz</a:t>
            </a:r>
          </a:p>
          <a:p>
            <a:r>
              <a:rPr lang="en-US" sz="2000" b="1" dirty="0"/>
              <a:t>Ujala shah</a:t>
            </a:r>
          </a:p>
        </p:txBody>
      </p:sp>
      <p:sp>
        <p:nvSpPr>
          <p:cNvPr id="9" name="TextBox 8">
            <a:extLst>
              <a:ext uri="{FF2B5EF4-FFF2-40B4-BE49-F238E27FC236}">
                <a16:creationId xmlns:a16="http://schemas.microsoft.com/office/drawing/2014/main" id="{74A02D6E-47C0-B4FA-F72C-82CDD47A5E3C}"/>
              </a:ext>
            </a:extLst>
          </p:cNvPr>
          <p:cNvSpPr txBox="1"/>
          <p:nvPr/>
        </p:nvSpPr>
        <p:spPr>
          <a:xfrm>
            <a:off x="7341582" y="680048"/>
            <a:ext cx="4550381" cy="553998"/>
          </a:xfrm>
          <a:prstGeom prst="rect">
            <a:avLst/>
          </a:prstGeom>
          <a:noFill/>
        </p:spPr>
        <p:txBody>
          <a:bodyPr wrap="square" rtlCol="0">
            <a:spAutoFit/>
          </a:bodyPr>
          <a:lstStyle/>
          <a:p>
            <a:pPr algn="ctr"/>
            <a:r>
              <a:rPr lang="en-US" sz="1500" b="1" cap="small" dirty="0">
                <a:effectLst/>
                <a:latin typeface="Verdana" panose="020B0604030504040204" pitchFamily="34" charset="0"/>
                <a:ea typeface="Verdana" panose="020B0604030504040204" pitchFamily="34" charset="0"/>
                <a:cs typeface="Verdana" panose="020B0604030504040204" pitchFamily="34" charset="0"/>
              </a:rPr>
              <a:t>Department of Computer Science and Software Engineering</a:t>
            </a:r>
            <a:endParaRPr lang="en-US" sz="1500" b="1" dirty="0"/>
          </a:p>
        </p:txBody>
      </p:sp>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85FA46-2343-61FA-A07D-44723FE7EE94}"/>
              </a:ext>
            </a:extLst>
          </p:cNvPr>
          <p:cNvSpPr>
            <a:spLocks noGrp="1"/>
          </p:cNvSpPr>
          <p:nvPr>
            <p:ph type="sldNum" sz="quarter" idx="12"/>
          </p:nvPr>
        </p:nvSpPr>
        <p:spPr>
          <a:xfrm>
            <a:off x="11269386" y="5870023"/>
            <a:ext cx="551167" cy="365125"/>
          </a:xfrm>
        </p:spPr>
        <p:txBody>
          <a:bodyPr/>
          <a:lstStyle/>
          <a:p>
            <a:fld id="{03DC2DEF-D2FE-4B45-ABA4-9F153FD1C98A}" type="slidenum">
              <a:rPr lang="en-US" sz="1200" smtClean="0"/>
              <a:pPr/>
              <a:t>10</a:t>
            </a:fld>
            <a:endParaRPr lang="en-US" sz="1200" dirty="0"/>
          </a:p>
        </p:txBody>
      </p:sp>
      <p:sp>
        <p:nvSpPr>
          <p:cNvPr id="7" name="Content Placeholder 6">
            <a:extLst>
              <a:ext uri="{FF2B5EF4-FFF2-40B4-BE49-F238E27FC236}">
                <a16:creationId xmlns:a16="http://schemas.microsoft.com/office/drawing/2014/main" id="{F22B7A0D-2F33-F5F4-C3F4-B027BA7782F5}"/>
              </a:ext>
            </a:extLst>
          </p:cNvPr>
          <p:cNvSpPr txBox="1">
            <a:spLocks/>
          </p:cNvSpPr>
          <p:nvPr/>
        </p:nvSpPr>
        <p:spPr>
          <a:xfrm>
            <a:off x="389903" y="217075"/>
            <a:ext cx="3546379" cy="684073"/>
          </a:xfrm>
          <a:prstGeom prst="rect">
            <a:avLst/>
          </a:prstGeom>
          <a:solidFill>
            <a:srgbClr val="E6BC54"/>
          </a:solidFill>
        </p:spPr>
        <p:txBody>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buFont typeface="Wingdings" panose="05000000000000000000" pitchFamily="2" charset="2"/>
              <a:buChar char="Ø"/>
            </a:pPr>
            <a:r>
              <a:rPr lang="en-US" sz="3000" b="1" dirty="0">
                <a:solidFill>
                  <a:schemeClr val="bg1"/>
                </a:solidFill>
              </a:rPr>
              <a:t>Activity diagram        </a:t>
            </a:r>
          </a:p>
        </p:txBody>
      </p:sp>
      <p:pic>
        <p:nvPicPr>
          <p:cNvPr id="9" name="Picture 8">
            <a:extLst>
              <a:ext uri="{FF2B5EF4-FFF2-40B4-BE49-F238E27FC236}">
                <a16:creationId xmlns:a16="http://schemas.microsoft.com/office/drawing/2014/main" id="{6294F083-C710-6AFB-7844-4EC45324CBF5}"/>
              </a:ext>
            </a:extLst>
          </p:cNvPr>
          <p:cNvPicPr>
            <a:picLocks noChangeAspect="1"/>
          </p:cNvPicPr>
          <p:nvPr/>
        </p:nvPicPr>
        <p:blipFill>
          <a:blip r:embed="rId2"/>
          <a:stretch>
            <a:fillRect/>
          </a:stretch>
        </p:blipFill>
        <p:spPr>
          <a:xfrm>
            <a:off x="3936281" y="184366"/>
            <a:ext cx="7195545" cy="6522674"/>
          </a:xfrm>
          <a:prstGeom prst="rect">
            <a:avLst/>
          </a:prstGeom>
        </p:spPr>
      </p:pic>
    </p:spTree>
    <p:extLst>
      <p:ext uri="{BB962C8B-B14F-4D97-AF65-F5344CB8AC3E}">
        <p14:creationId xmlns:p14="http://schemas.microsoft.com/office/powerpoint/2010/main" val="2967503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06D9B36-56F8-97BB-127C-F06362EE682F}"/>
              </a:ext>
            </a:extLst>
          </p:cNvPr>
          <p:cNvPicPr>
            <a:picLocks noChangeAspect="1"/>
          </p:cNvPicPr>
          <p:nvPr/>
        </p:nvPicPr>
        <p:blipFill>
          <a:blip r:embed="rId2"/>
          <a:stretch>
            <a:fillRect/>
          </a:stretch>
        </p:blipFill>
        <p:spPr>
          <a:xfrm>
            <a:off x="346365" y="1249506"/>
            <a:ext cx="6353588" cy="4663785"/>
          </a:xfrm>
          <a:prstGeom prst="rect">
            <a:avLst/>
          </a:prstGeom>
        </p:spPr>
      </p:pic>
      <p:pic>
        <p:nvPicPr>
          <p:cNvPr id="10" name="Picture 9">
            <a:extLst>
              <a:ext uri="{FF2B5EF4-FFF2-40B4-BE49-F238E27FC236}">
                <a16:creationId xmlns:a16="http://schemas.microsoft.com/office/drawing/2014/main" id="{B88AE5DA-8F28-3E00-A2B7-0A2E3BFA8B97}"/>
              </a:ext>
            </a:extLst>
          </p:cNvPr>
          <p:cNvPicPr>
            <a:picLocks noChangeAspect="1"/>
          </p:cNvPicPr>
          <p:nvPr/>
        </p:nvPicPr>
        <p:blipFill rotWithShape="1">
          <a:blip r:embed="rId3"/>
          <a:srcRect l="40455" t="33552" r="34885" b="28651"/>
          <a:stretch/>
        </p:blipFill>
        <p:spPr>
          <a:xfrm>
            <a:off x="7315200" y="713508"/>
            <a:ext cx="3906982" cy="2867891"/>
          </a:xfrm>
          <a:prstGeom prst="rect">
            <a:avLst/>
          </a:prstGeom>
        </p:spPr>
      </p:pic>
      <p:pic>
        <p:nvPicPr>
          <p:cNvPr id="12" name="Picture 11">
            <a:extLst>
              <a:ext uri="{FF2B5EF4-FFF2-40B4-BE49-F238E27FC236}">
                <a16:creationId xmlns:a16="http://schemas.microsoft.com/office/drawing/2014/main" id="{BD52C811-216E-D430-05D9-6F7F45F7B4D1}"/>
              </a:ext>
            </a:extLst>
          </p:cNvPr>
          <p:cNvPicPr>
            <a:picLocks noChangeAspect="1"/>
          </p:cNvPicPr>
          <p:nvPr/>
        </p:nvPicPr>
        <p:blipFill rotWithShape="1">
          <a:blip r:embed="rId4"/>
          <a:srcRect l="31248" t="48080" r="26990" b="19379"/>
          <a:stretch/>
        </p:blipFill>
        <p:spPr>
          <a:xfrm>
            <a:off x="6961909" y="3913910"/>
            <a:ext cx="5091546" cy="2445326"/>
          </a:xfrm>
          <a:prstGeom prst="rect">
            <a:avLst/>
          </a:prstGeom>
        </p:spPr>
      </p:pic>
      <p:sp>
        <p:nvSpPr>
          <p:cNvPr id="13" name="Content Placeholder 6">
            <a:extLst>
              <a:ext uri="{FF2B5EF4-FFF2-40B4-BE49-F238E27FC236}">
                <a16:creationId xmlns:a16="http://schemas.microsoft.com/office/drawing/2014/main" id="{BE6F504B-809E-E489-0499-3B09E0D9983B}"/>
              </a:ext>
            </a:extLst>
          </p:cNvPr>
          <p:cNvSpPr txBox="1">
            <a:spLocks/>
          </p:cNvSpPr>
          <p:nvPr/>
        </p:nvSpPr>
        <p:spPr>
          <a:xfrm>
            <a:off x="-6267" y="217076"/>
            <a:ext cx="6476339" cy="835870"/>
          </a:xfrm>
          <a:prstGeom prst="rect">
            <a:avLst/>
          </a:prstGeom>
          <a:solidFill>
            <a:srgbClr val="E6BC54"/>
          </a:solidFill>
        </p:spPr>
        <p:txBody>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buFont typeface="Arial" panose="020B0604020202020204" pitchFamily="34" charset="0"/>
              <a:buChar char="•"/>
            </a:pPr>
            <a:r>
              <a:rPr lang="en-US" b="1">
                <a:solidFill>
                  <a:schemeClr val="bg1"/>
                </a:solidFill>
              </a:rPr>
              <a:t>Prototypes </a:t>
            </a:r>
            <a:r>
              <a:rPr lang="en-US" b="1" dirty="0">
                <a:solidFill>
                  <a:schemeClr val="bg1"/>
                </a:solidFill>
              </a:rPr>
              <a:t>of bank management system</a:t>
            </a:r>
          </a:p>
          <a:p>
            <a:pPr>
              <a:buFont typeface="Wingdings" panose="05000000000000000000" pitchFamily="2" charset="2"/>
              <a:buChar char="v"/>
            </a:pPr>
            <a:r>
              <a:rPr lang="en-US" b="1" dirty="0">
                <a:solidFill>
                  <a:schemeClr val="bg1"/>
                </a:solidFill>
              </a:rPr>
              <a:t>Home page        </a:t>
            </a:r>
          </a:p>
        </p:txBody>
      </p:sp>
      <p:sp>
        <p:nvSpPr>
          <p:cNvPr id="14" name="Slide Number Placeholder 3">
            <a:extLst>
              <a:ext uri="{FF2B5EF4-FFF2-40B4-BE49-F238E27FC236}">
                <a16:creationId xmlns:a16="http://schemas.microsoft.com/office/drawing/2014/main" id="{D7B43078-472C-8A6F-861E-73C9B81E515D}"/>
              </a:ext>
            </a:extLst>
          </p:cNvPr>
          <p:cNvSpPr txBox="1">
            <a:spLocks/>
          </p:cNvSpPr>
          <p:nvPr/>
        </p:nvSpPr>
        <p:spPr>
          <a:xfrm>
            <a:off x="471056" y="5779367"/>
            <a:ext cx="55116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DC2DEF-D2FE-4B45-ABA4-9F153FD1C98A}" type="slidenum">
              <a:rPr lang="en-US" sz="1200" smtClean="0"/>
              <a:pPr/>
              <a:t>11</a:t>
            </a:fld>
            <a:endParaRPr lang="en-US" sz="1200" dirty="0"/>
          </a:p>
        </p:txBody>
      </p:sp>
    </p:spTree>
    <p:extLst>
      <p:ext uri="{BB962C8B-B14F-4D97-AF65-F5344CB8AC3E}">
        <p14:creationId xmlns:p14="http://schemas.microsoft.com/office/powerpoint/2010/main" val="196070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7BC70D-2C94-E8A0-7730-07BCEE6634B7}"/>
              </a:ext>
            </a:extLst>
          </p:cNvPr>
          <p:cNvPicPr>
            <a:picLocks noChangeAspect="1"/>
          </p:cNvPicPr>
          <p:nvPr/>
        </p:nvPicPr>
        <p:blipFill>
          <a:blip r:embed="rId2"/>
          <a:stretch>
            <a:fillRect/>
          </a:stretch>
        </p:blipFill>
        <p:spPr>
          <a:xfrm>
            <a:off x="311772" y="886690"/>
            <a:ext cx="5784228" cy="3990109"/>
          </a:xfrm>
          <a:prstGeom prst="rect">
            <a:avLst/>
          </a:prstGeom>
        </p:spPr>
      </p:pic>
      <p:pic>
        <p:nvPicPr>
          <p:cNvPr id="6" name="Picture 5">
            <a:extLst>
              <a:ext uri="{FF2B5EF4-FFF2-40B4-BE49-F238E27FC236}">
                <a16:creationId xmlns:a16="http://schemas.microsoft.com/office/drawing/2014/main" id="{976C7442-ADEC-4D17-5D07-D132DA458874}"/>
              </a:ext>
            </a:extLst>
          </p:cNvPr>
          <p:cNvPicPr>
            <a:picLocks noChangeAspect="1"/>
          </p:cNvPicPr>
          <p:nvPr/>
        </p:nvPicPr>
        <p:blipFill>
          <a:blip r:embed="rId3"/>
          <a:stretch>
            <a:fillRect/>
          </a:stretch>
        </p:blipFill>
        <p:spPr>
          <a:xfrm>
            <a:off x="6289964" y="2479964"/>
            <a:ext cx="5590264" cy="3990109"/>
          </a:xfrm>
          <a:prstGeom prst="rect">
            <a:avLst/>
          </a:prstGeom>
        </p:spPr>
      </p:pic>
      <p:sp>
        <p:nvSpPr>
          <p:cNvPr id="7" name="Content Placeholder 6">
            <a:extLst>
              <a:ext uri="{FF2B5EF4-FFF2-40B4-BE49-F238E27FC236}">
                <a16:creationId xmlns:a16="http://schemas.microsoft.com/office/drawing/2014/main" id="{A89CD79B-6CF6-5020-226C-88E39D0FDBC0}"/>
              </a:ext>
            </a:extLst>
          </p:cNvPr>
          <p:cNvSpPr txBox="1">
            <a:spLocks/>
          </p:cNvSpPr>
          <p:nvPr/>
        </p:nvSpPr>
        <p:spPr>
          <a:xfrm>
            <a:off x="-6266" y="217075"/>
            <a:ext cx="3359066" cy="350961"/>
          </a:xfrm>
          <a:prstGeom prst="rect">
            <a:avLst/>
          </a:prstGeom>
          <a:solidFill>
            <a:srgbClr val="E6BC54"/>
          </a:solidFill>
        </p:spPr>
        <p:txBody>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buFont typeface="Wingdings" panose="05000000000000000000" pitchFamily="2" charset="2"/>
              <a:buChar char="v"/>
            </a:pPr>
            <a:r>
              <a:rPr lang="en-US" b="1" dirty="0">
                <a:solidFill>
                  <a:schemeClr val="bg1"/>
                </a:solidFill>
              </a:rPr>
              <a:t>About us &amp; services page        </a:t>
            </a:r>
          </a:p>
        </p:txBody>
      </p:sp>
      <p:sp>
        <p:nvSpPr>
          <p:cNvPr id="8" name="Slide Number Placeholder 3">
            <a:extLst>
              <a:ext uri="{FF2B5EF4-FFF2-40B4-BE49-F238E27FC236}">
                <a16:creationId xmlns:a16="http://schemas.microsoft.com/office/drawing/2014/main" id="{1CFEE7C0-8F9A-48C1-300F-CAD13ECF54D4}"/>
              </a:ext>
            </a:extLst>
          </p:cNvPr>
          <p:cNvSpPr txBox="1">
            <a:spLocks/>
          </p:cNvSpPr>
          <p:nvPr/>
        </p:nvSpPr>
        <p:spPr>
          <a:xfrm>
            <a:off x="511030" y="5788747"/>
            <a:ext cx="55116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DC2DEF-D2FE-4B45-ABA4-9F153FD1C98A}" type="slidenum">
              <a:rPr lang="en-US" sz="1200" smtClean="0"/>
              <a:pPr/>
              <a:t>12</a:t>
            </a:fld>
            <a:endParaRPr lang="en-US" sz="1200" dirty="0"/>
          </a:p>
        </p:txBody>
      </p:sp>
    </p:spTree>
    <p:extLst>
      <p:ext uri="{BB962C8B-B14F-4D97-AF65-F5344CB8AC3E}">
        <p14:creationId xmlns:p14="http://schemas.microsoft.com/office/powerpoint/2010/main" val="1815269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a:extLst>
              <a:ext uri="{FF2B5EF4-FFF2-40B4-BE49-F238E27FC236}">
                <a16:creationId xmlns:a16="http://schemas.microsoft.com/office/drawing/2014/main" id="{6B1CF1C6-7B5D-B75F-AC2A-C037FA02C921}"/>
              </a:ext>
            </a:extLst>
          </p:cNvPr>
          <p:cNvSpPr txBox="1">
            <a:spLocks/>
          </p:cNvSpPr>
          <p:nvPr/>
        </p:nvSpPr>
        <p:spPr>
          <a:xfrm>
            <a:off x="-6266" y="217075"/>
            <a:ext cx="5007757" cy="350961"/>
          </a:xfrm>
          <a:prstGeom prst="rect">
            <a:avLst/>
          </a:prstGeom>
          <a:solidFill>
            <a:srgbClr val="E6BC54"/>
          </a:solidFill>
        </p:spPr>
        <p:txBody>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buFont typeface="Wingdings" panose="05000000000000000000" pitchFamily="2" charset="2"/>
              <a:buChar char="v"/>
            </a:pPr>
            <a:r>
              <a:rPr lang="en-US" b="1" dirty="0">
                <a:solidFill>
                  <a:schemeClr val="bg1"/>
                </a:solidFill>
              </a:rPr>
              <a:t>contact us, register (employee) page        </a:t>
            </a:r>
          </a:p>
        </p:txBody>
      </p:sp>
      <p:pic>
        <p:nvPicPr>
          <p:cNvPr id="6" name="Picture 5">
            <a:extLst>
              <a:ext uri="{FF2B5EF4-FFF2-40B4-BE49-F238E27FC236}">
                <a16:creationId xmlns:a16="http://schemas.microsoft.com/office/drawing/2014/main" id="{385970B4-1CEE-9630-8169-2CABEFEA95FC}"/>
              </a:ext>
            </a:extLst>
          </p:cNvPr>
          <p:cNvPicPr>
            <a:picLocks noChangeAspect="1"/>
          </p:cNvPicPr>
          <p:nvPr/>
        </p:nvPicPr>
        <p:blipFill>
          <a:blip r:embed="rId2"/>
          <a:stretch>
            <a:fillRect/>
          </a:stretch>
        </p:blipFill>
        <p:spPr>
          <a:xfrm>
            <a:off x="308286" y="692727"/>
            <a:ext cx="5663023" cy="4073237"/>
          </a:xfrm>
          <a:prstGeom prst="rect">
            <a:avLst/>
          </a:prstGeom>
        </p:spPr>
      </p:pic>
      <p:pic>
        <p:nvPicPr>
          <p:cNvPr id="8" name="Picture 7">
            <a:extLst>
              <a:ext uri="{FF2B5EF4-FFF2-40B4-BE49-F238E27FC236}">
                <a16:creationId xmlns:a16="http://schemas.microsoft.com/office/drawing/2014/main" id="{29208BB3-176B-085E-413B-14C9B919B40B}"/>
              </a:ext>
            </a:extLst>
          </p:cNvPr>
          <p:cNvPicPr>
            <a:picLocks noChangeAspect="1"/>
          </p:cNvPicPr>
          <p:nvPr/>
        </p:nvPicPr>
        <p:blipFill>
          <a:blip r:embed="rId3"/>
          <a:stretch>
            <a:fillRect/>
          </a:stretch>
        </p:blipFill>
        <p:spPr>
          <a:xfrm>
            <a:off x="6096000" y="2369127"/>
            <a:ext cx="5854318" cy="4246417"/>
          </a:xfrm>
          <a:prstGeom prst="rect">
            <a:avLst/>
          </a:prstGeom>
        </p:spPr>
      </p:pic>
      <p:sp>
        <p:nvSpPr>
          <p:cNvPr id="9" name="Slide Number Placeholder 3">
            <a:extLst>
              <a:ext uri="{FF2B5EF4-FFF2-40B4-BE49-F238E27FC236}">
                <a16:creationId xmlns:a16="http://schemas.microsoft.com/office/drawing/2014/main" id="{B0E339FF-89EE-E67A-704D-452BF97A60D0}"/>
              </a:ext>
            </a:extLst>
          </p:cNvPr>
          <p:cNvSpPr txBox="1">
            <a:spLocks/>
          </p:cNvSpPr>
          <p:nvPr/>
        </p:nvSpPr>
        <p:spPr>
          <a:xfrm>
            <a:off x="308286" y="5924839"/>
            <a:ext cx="55116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DC2DEF-D2FE-4B45-ABA4-9F153FD1C98A}" type="slidenum">
              <a:rPr lang="en-US" sz="1200" smtClean="0"/>
              <a:pPr/>
              <a:t>13</a:t>
            </a:fld>
            <a:endParaRPr lang="en-US" sz="1200" dirty="0"/>
          </a:p>
        </p:txBody>
      </p:sp>
    </p:spTree>
    <p:extLst>
      <p:ext uri="{BB962C8B-B14F-4D97-AF65-F5344CB8AC3E}">
        <p14:creationId xmlns:p14="http://schemas.microsoft.com/office/powerpoint/2010/main" val="108058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a:extLst>
              <a:ext uri="{FF2B5EF4-FFF2-40B4-BE49-F238E27FC236}">
                <a16:creationId xmlns:a16="http://schemas.microsoft.com/office/drawing/2014/main" id="{AF91B312-71F6-EC17-E1F1-B2878895527D}"/>
              </a:ext>
            </a:extLst>
          </p:cNvPr>
          <p:cNvSpPr txBox="1">
            <a:spLocks/>
          </p:cNvSpPr>
          <p:nvPr/>
        </p:nvSpPr>
        <p:spPr>
          <a:xfrm>
            <a:off x="-6266" y="217075"/>
            <a:ext cx="5464957" cy="350961"/>
          </a:xfrm>
          <a:prstGeom prst="rect">
            <a:avLst/>
          </a:prstGeom>
          <a:solidFill>
            <a:srgbClr val="E6BC54"/>
          </a:solidFill>
        </p:spPr>
        <p:txBody>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buFont typeface="Wingdings" panose="05000000000000000000" pitchFamily="2" charset="2"/>
              <a:buChar char="v"/>
            </a:pPr>
            <a:r>
              <a:rPr lang="en-US" b="1" dirty="0">
                <a:solidFill>
                  <a:schemeClr val="bg1"/>
                </a:solidFill>
              </a:rPr>
              <a:t>Log in &amp; forget password (employee) page        </a:t>
            </a:r>
          </a:p>
        </p:txBody>
      </p:sp>
      <p:pic>
        <p:nvPicPr>
          <p:cNvPr id="5" name="Picture 4">
            <a:extLst>
              <a:ext uri="{FF2B5EF4-FFF2-40B4-BE49-F238E27FC236}">
                <a16:creationId xmlns:a16="http://schemas.microsoft.com/office/drawing/2014/main" id="{D0721B20-E84E-CC1A-703A-797C971F709F}"/>
              </a:ext>
            </a:extLst>
          </p:cNvPr>
          <p:cNvPicPr>
            <a:picLocks noChangeAspect="1"/>
          </p:cNvPicPr>
          <p:nvPr/>
        </p:nvPicPr>
        <p:blipFill>
          <a:blip r:embed="rId2"/>
          <a:stretch>
            <a:fillRect/>
          </a:stretch>
        </p:blipFill>
        <p:spPr>
          <a:xfrm>
            <a:off x="187698" y="720436"/>
            <a:ext cx="5797465" cy="4471640"/>
          </a:xfrm>
          <a:prstGeom prst="rect">
            <a:avLst/>
          </a:prstGeom>
        </p:spPr>
      </p:pic>
      <p:pic>
        <p:nvPicPr>
          <p:cNvPr id="7" name="Picture 6">
            <a:extLst>
              <a:ext uri="{FF2B5EF4-FFF2-40B4-BE49-F238E27FC236}">
                <a16:creationId xmlns:a16="http://schemas.microsoft.com/office/drawing/2014/main" id="{66DF71F8-CD1D-B21E-2DF5-56D7DC504677}"/>
              </a:ext>
            </a:extLst>
          </p:cNvPr>
          <p:cNvPicPr>
            <a:picLocks noChangeAspect="1"/>
          </p:cNvPicPr>
          <p:nvPr/>
        </p:nvPicPr>
        <p:blipFill>
          <a:blip r:embed="rId3"/>
          <a:stretch>
            <a:fillRect/>
          </a:stretch>
        </p:blipFill>
        <p:spPr>
          <a:xfrm>
            <a:off x="6206837" y="2036618"/>
            <a:ext cx="5797465" cy="4471640"/>
          </a:xfrm>
          <a:prstGeom prst="rect">
            <a:avLst/>
          </a:prstGeom>
        </p:spPr>
      </p:pic>
      <p:sp>
        <p:nvSpPr>
          <p:cNvPr id="8" name="Slide Number Placeholder 3">
            <a:extLst>
              <a:ext uri="{FF2B5EF4-FFF2-40B4-BE49-F238E27FC236}">
                <a16:creationId xmlns:a16="http://schemas.microsoft.com/office/drawing/2014/main" id="{DD84A386-1C6E-093E-985F-BEB7E4CD8EC2}"/>
              </a:ext>
            </a:extLst>
          </p:cNvPr>
          <p:cNvSpPr txBox="1">
            <a:spLocks/>
          </p:cNvSpPr>
          <p:nvPr/>
        </p:nvSpPr>
        <p:spPr>
          <a:xfrm>
            <a:off x="414049" y="5869421"/>
            <a:ext cx="55116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DC2DEF-D2FE-4B45-ABA4-9F153FD1C98A}" type="slidenum">
              <a:rPr lang="en-US" sz="1200" smtClean="0"/>
              <a:pPr/>
              <a:t>14</a:t>
            </a:fld>
            <a:endParaRPr lang="en-US" sz="1200" dirty="0"/>
          </a:p>
        </p:txBody>
      </p:sp>
    </p:spTree>
    <p:extLst>
      <p:ext uri="{BB962C8B-B14F-4D97-AF65-F5344CB8AC3E}">
        <p14:creationId xmlns:p14="http://schemas.microsoft.com/office/powerpoint/2010/main" val="3756711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a:extLst>
              <a:ext uri="{FF2B5EF4-FFF2-40B4-BE49-F238E27FC236}">
                <a16:creationId xmlns:a16="http://schemas.microsoft.com/office/drawing/2014/main" id="{E89BE935-FAA4-3329-BC1C-F9C4ACA0F09B}"/>
              </a:ext>
            </a:extLst>
          </p:cNvPr>
          <p:cNvSpPr txBox="1">
            <a:spLocks/>
          </p:cNvSpPr>
          <p:nvPr/>
        </p:nvSpPr>
        <p:spPr>
          <a:xfrm>
            <a:off x="-6266" y="217075"/>
            <a:ext cx="4702957" cy="350961"/>
          </a:xfrm>
          <a:prstGeom prst="rect">
            <a:avLst/>
          </a:prstGeom>
          <a:solidFill>
            <a:srgbClr val="E6BC54"/>
          </a:solidFill>
        </p:spPr>
        <p:txBody>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buFont typeface="Wingdings" panose="05000000000000000000" pitchFamily="2" charset="2"/>
              <a:buChar char="v"/>
            </a:pPr>
            <a:r>
              <a:rPr lang="en-US" b="1" dirty="0">
                <a:solidFill>
                  <a:schemeClr val="bg1"/>
                </a:solidFill>
              </a:rPr>
              <a:t>register &amp; log in (customer) page        </a:t>
            </a:r>
          </a:p>
        </p:txBody>
      </p:sp>
      <p:pic>
        <p:nvPicPr>
          <p:cNvPr id="5" name="Picture 4">
            <a:extLst>
              <a:ext uri="{FF2B5EF4-FFF2-40B4-BE49-F238E27FC236}">
                <a16:creationId xmlns:a16="http://schemas.microsoft.com/office/drawing/2014/main" id="{8C1AECD9-8117-A53C-1D62-D807D359E2A5}"/>
              </a:ext>
            </a:extLst>
          </p:cNvPr>
          <p:cNvPicPr>
            <a:picLocks noChangeAspect="1"/>
          </p:cNvPicPr>
          <p:nvPr/>
        </p:nvPicPr>
        <p:blipFill>
          <a:blip r:embed="rId2"/>
          <a:stretch>
            <a:fillRect/>
          </a:stretch>
        </p:blipFill>
        <p:spPr>
          <a:xfrm>
            <a:off x="228645" y="646565"/>
            <a:ext cx="5631828" cy="4281055"/>
          </a:xfrm>
          <a:prstGeom prst="rect">
            <a:avLst/>
          </a:prstGeom>
        </p:spPr>
      </p:pic>
      <p:pic>
        <p:nvPicPr>
          <p:cNvPr id="7" name="Picture 6">
            <a:extLst>
              <a:ext uri="{FF2B5EF4-FFF2-40B4-BE49-F238E27FC236}">
                <a16:creationId xmlns:a16="http://schemas.microsoft.com/office/drawing/2014/main" id="{C542B149-157B-B3ED-B872-7501B071DC09}"/>
              </a:ext>
            </a:extLst>
          </p:cNvPr>
          <p:cNvPicPr>
            <a:picLocks noChangeAspect="1"/>
          </p:cNvPicPr>
          <p:nvPr/>
        </p:nvPicPr>
        <p:blipFill>
          <a:blip r:embed="rId3"/>
          <a:stretch>
            <a:fillRect/>
          </a:stretch>
        </p:blipFill>
        <p:spPr>
          <a:xfrm>
            <a:off x="6089118" y="2438400"/>
            <a:ext cx="5763580" cy="4170218"/>
          </a:xfrm>
          <a:prstGeom prst="rect">
            <a:avLst/>
          </a:prstGeom>
        </p:spPr>
      </p:pic>
      <p:sp>
        <p:nvSpPr>
          <p:cNvPr id="8" name="Slide Number Placeholder 3">
            <a:extLst>
              <a:ext uri="{FF2B5EF4-FFF2-40B4-BE49-F238E27FC236}">
                <a16:creationId xmlns:a16="http://schemas.microsoft.com/office/drawing/2014/main" id="{987CCD54-799F-4B87-D0F2-0AE114CC7F9A}"/>
              </a:ext>
            </a:extLst>
          </p:cNvPr>
          <p:cNvSpPr txBox="1">
            <a:spLocks/>
          </p:cNvSpPr>
          <p:nvPr/>
        </p:nvSpPr>
        <p:spPr>
          <a:xfrm>
            <a:off x="477847" y="5846310"/>
            <a:ext cx="55116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DC2DEF-D2FE-4B45-ABA4-9F153FD1C98A}" type="slidenum">
              <a:rPr lang="en-US" sz="1200" smtClean="0"/>
              <a:pPr/>
              <a:t>15</a:t>
            </a:fld>
            <a:endParaRPr lang="en-US" sz="1200" dirty="0"/>
          </a:p>
        </p:txBody>
      </p:sp>
    </p:spTree>
    <p:extLst>
      <p:ext uri="{BB962C8B-B14F-4D97-AF65-F5344CB8AC3E}">
        <p14:creationId xmlns:p14="http://schemas.microsoft.com/office/powerpoint/2010/main" val="2774413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6">
            <a:extLst>
              <a:ext uri="{FF2B5EF4-FFF2-40B4-BE49-F238E27FC236}">
                <a16:creationId xmlns:a16="http://schemas.microsoft.com/office/drawing/2014/main" id="{6F5BFC60-8055-CBC6-7064-36E3AB0D0526}"/>
              </a:ext>
            </a:extLst>
          </p:cNvPr>
          <p:cNvSpPr txBox="1">
            <a:spLocks/>
          </p:cNvSpPr>
          <p:nvPr/>
        </p:nvSpPr>
        <p:spPr>
          <a:xfrm>
            <a:off x="-6266" y="217075"/>
            <a:ext cx="7667830" cy="350961"/>
          </a:xfrm>
          <a:prstGeom prst="rect">
            <a:avLst/>
          </a:prstGeom>
          <a:solidFill>
            <a:srgbClr val="E6BC54"/>
          </a:solidFill>
        </p:spPr>
        <p:txBody>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buFont typeface="Wingdings" panose="05000000000000000000" pitchFamily="2" charset="2"/>
              <a:buChar char="v"/>
            </a:pPr>
            <a:r>
              <a:rPr lang="en-US" b="1" dirty="0">
                <a:solidFill>
                  <a:schemeClr val="bg1"/>
                </a:solidFill>
              </a:rPr>
              <a:t>forget password (Customer) &amp; dashboard (Employee) page        </a:t>
            </a:r>
          </a:p>
        </p:txBody>
      </p:sp>
      <p:pic>
        <p:nvPicPr>
          <p:cNvPr id="5" name="Picture 4">
            <a:extLst>
              <a:ext uri="{FF2B5EF4-FFF2-40B4-BE49-F238E27FC236}">
                <a16:creationId xmlns:a16="http://schemas.microsoft.com/office/drawing/2014/main" id="{66F766AA-9921-A898-0B59-0B3A9D38EBEA}"/>
              </a:ext>
            </a:extLst>
          </p:cNvPr>
          <p:cNvPicPr>
            <a:picLocks noChangeAspect="1"/>
          </p:cNvPicPr>
          <p:nvPr/>
        </p:nvPicPr>
        <p:blipFill>
          <a:blip r:embed="rId2"/>
          <a:stretch>
            <a:fillRect/>
          </a:stretch>
        </p:blipFill>
        <p:spPr>
          <a:xfrm>
            <a:off x="228645" y="706181"/>
            <a:ext cx="5687246" cy="4210980"/>
          </a:xfrm>
          <a:prstGeom prst="rect">
            <a:avLst/>
          </a:prstGeom>
        </p:spPr>
      </p:pic>
      <p:pic>
        <p:nvPicPr>
          <p:cNvPr id="7" name="Picture 6">
            <a:extLst>
              <a:ext uri="{FF2B5EF4-FFF2-40B4-BE49-F238E27FC236}">
                <a16:creationId xmlns:a16="http://schemas.microsoft.com/office/drawing/2014/main" id="{1CE51176-D948-FCEB-9A9D-1709EABAEA11}"/>
              </a:ext>
            </a:extLst>
          </p:cNvPr>
          <p:cNvPicPr>
            <a:picLocks noChangeAspect="1"/>
          </p:cNvPicPr>
          <p:nvPr/>
        </p:nvPicPr>
        <p:blipFill>
          <a:blip r:embed="rId3"/>
          <a:stretch>
            <a:fillRect/>
          </a:stretch>
        </p:blipFill>
        <p:spPr>
          <a:xfrm>
            <a:off x="6096000" y="2230583"/>
            <a:ext cx="5867355" cy="4516582"/>
          </a:xfrm>
          <a:prstGeom prst="rect">
            <a:avLst/>
          </a:prstGeom>
        </p:spPr>
      </p:pic>
      <p:sp>
        <p:nvSpPr>
          <p:cNvPr id="8" name="Slide Number Placeholder 3">
            <a:extLst>
              <a:ext uri="{FF2B5EF4-FFF2-40B4-BE49-F238E27FC236}">
                <a16:creationId xmlns:a16="http://schemas.microsoft.com/office/drawing/2014/main" id="{424E5F8F-2CAF-EABE-EF6A-8AE4D531CA87}"/>
              </a:ext>
            </a:extLst>
          </p:cNvPr>
          <p:cNvSpPr txBox="1">
            <a:spLocks/>
          </p:cNvSpPr>
          <p:nvPr/>
        </p:nvSpPr>
        <p:spPr>
          <a:xfrm>
            <a:off x="469466" y="5911385"/>
            <a:ext cx="55116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DC2DEF-D2FE-4B45-ABA4-9F153FD1C98A}" type="slidenum">
              <a:rPr lang="en-US" sz="1200" smtClean="0"/>
              <a:pPr/>
              <a:t>16</a:t>
            </a:fld>
            <a:endParaRPr lang="en-US" sz="1200" dirty="0"/>
          </a:p>
        </p:txBody>
      </p:sp>
    </p:spTree>
    <p:extLst>
      <p:ext uri="{BB962C8B-B14F-4D97-AF65-F5344CB8AC3E}">
        <p14:creationId xmlns:p14="http://schemas.microsoft.com/office/powerpoint/2010/main" val="579619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a:extLst>
              <a:ext uri="{FF2B5EF4-FFF2-40B4-BE49-F238E27FC236}">
                <a16:creationId xmlns:a16="http://schemas.microsoft.com/office/drawing/2014/main" id="{7516BD35-9B48-91F3-B38C-559C2F298E0A}"/>
              </a:ext>
            </a:extLst>
          </p:cNvPr>
          <p:cNvSpPr txBox="1">
            <a:spLocks/>
          </p:cNvSpPr>
          <p:nvPr/>
        </p:nvSpPr>
        <p:spPr>
          <a:xfrm>
            <a:off x="-6266" y="217075"/>
            <a:ext cx="3885539" cy="350961"/>
          </a:xfrm>
          <a:prstGeom prst="rect">
            <a:avLst/>
          </a:prstGeom>
          <a:solidFill>
            <a:srgbClr val="E6BC54"/>
          </a:solidFill>
        </p:spPr>
        <p:txBody>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buFont typeface="Wingdings" panose="05000000000000000000" pitchFamily="2" charset="2"/>
              <a:buChar char="v"/>
            </a:pPr>
            <a:r>
              <a:rPr lang="en-US" b="1" dirty="0">
                <a:solidFill>
                  <a:schemeClr val="bg1"/>
                </a:solidFill>
              </a:rPr>
              <a:t>dashboard (Customer) page        </a:t>
            </a:r>
          </a:p>
        </p:txBody>
      </p:sp>
      <p:pic>
        <p:nvPicPr>
          <p:cNvPr id="5" name="Picture 4">
            <a:extLst>
              <a:ext uri="{FF2B5EF4-FFF2-40B4-BE49-F238E27FC236}">
                <a16:creationId xmlns:a16="http://schemas.microsoft.com/office/drawing/2014/main" id="{79493AEA-B4DA-78A0-0AE6-EA9AF1627F19}"/>
              </a:ext>
            </a:extLst>
          </p:cNvPr>
          <p:cNvPicPr>
            <a:picLocks noChangeAspect="1"/>
          </p:cNvPicPr>
          <p:nvPr/>
        </p:nvPicPr>
        <p:blipFill>
          <a:blip r:embed="rId2"/>
          <a:stretch>
            <a:fillRect/>
          </a:stretch>
        </p:blipFill>
        <p:spPr>
          <a:xfrm>
            <a:off x="1018354" y="932119"/>
            <a:ext cx="8167210" cy="5298562"/>
          </a:xfrm>
          <a:prstGeom prst="rect">
            <a:avLst/>
          </a:prstGeom>
        </p:spPr>
      </p:pic>
      <p:sp>
        <p:nvSpPr>
          <p:cNvPr id="8" name="Slide Number Placeholder 3">
            <a:extLst>
              <a:ext uri="{FF2B5EF4-FFF2-40B4-BE49-F238E27FC236}">
                <a16:creationId xmlns:a16="http://schemas.microsoft.com/office/drawing/2014/main" id="{86A0E9A6-15A4-5678-F7DC-FE667C14C3B4}"/>
              </a:ext>
            </a:extLst>
          </p:cNvPr>
          <p:cNvSpPr txBox="1">
            <a:spLocks/>
          </p:cNvSpPr>
          <p:nvPr/>
        </p:nvSpPr>
        <p:spPr>
          <a:xfrm>
            <a:off x="566448" y="5717754"/>
            <a:ext cx="55116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DC2DEF-D2FE-4B45-ABA4-9F153FD1C98A}" type="slidenum">
              <a:rPr lang="en-US" sz="1200" smtClean="0"/>
              <a:pPr/>
              <a:t>17</a:t>
            </a:fld>
            <a:endParaRPr lang="en-US" sz="1200" dirty="0"/>
          </a:p>
        </p:txBody>
      </p:sp>
    </p:spTree>
    <p:extLst>
      <p:ext uri="{BB962C8B-B14F-4D97-AF65-F5344CB8AC3E}">
        <p14:creationId xmlns:p14="http://schemas.microsoft.com/office/powerpoint/2010/main" val="2618763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193296" y="896456"/>
            <a:ext cx="11520487" cy="755649"/>
          </a:xfrm>
        </p:spPr>
        <p:txBody>
          <a:bodyPr>
            <a:normAutofit/>
          </a:bodyPr>
          <a:lstStyle/>
          <a:p>
            <a:pPr marL="457200" indent="-457200">
              <a:buFont typeface="Arial" panose="020B0604020202020204" pitchFamily="34" charset="0"/>
              <a:buChar char="•"/>
            </a:pPr>
            <a:r>
              <a:rPr lang="en-US" b="1" dirty="0">
                <a:solidFill>
                  <a:schemeClr val="tx1"/>
                </a:solidFill>
              </a:rPr>
              <a:t>Conclusion:</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z="1200" smtClean="0"/>
              <a:t>18</a:t>
            </a:fld>
            <a:endParaRPr lang="en-US" sz="1200" dirty="0"/>
          </a:p>
        </p:txBody>
      </p:sp>
      <p:sp>
        <p:nvSpPr>
          <p:cNvPr id="24" name="TextBox 23">
            <a:extLst>
              <a:ext uri="{FF2B5EF4-FFF2-40B4-BE49-F238E27FC236}">
                <a16:creationId xmlns:a16="http://schemas.microsoft.com/office/drawing/2014/main" id="{131EC41C-4B64-784F-B1B9-D525AE525458}"/>
              </a:ext>
            </a:extLst>
          </p:cNvPr>
          <p:cNvSpPr txBox="1"/>
          <p:nvPr/>
        </p:nvSpPr>
        <p:spPr>
          <a:xfrm>
            <a:off x="2133600" y="2584174"/>
            <a:ext cx="8203096" cy="2862322"/>
          </a:xfrm>
          <a:prstGeom prst="rect">
            <a:avLst/>
          </a:prstGeom>
          <a:solidFill>
            <a:srgbClr val="AFAE8C"/>
          </a:solidFill>
        </p:spPr>
        <p:txBody>
          <a:bodyPr wrap="square" rtlCol="0">
            <a:spAutoFit/>
          </a:bodyPr>
          <a:lstStyle/>
          <a:p>
            <a:r>
              <a:rPr lang="en-US" b="1" dirty="0">
                <a:solidFill>
                  <a:schemeClr val="bg1"/>
                </a:solidFill>
              </a:rPr>
              <a:t>A bank management system is a virtualization of financial transactions. Manual processes are employed in banking systems, however when we use an online banking system, we use a virtualization technique that eliminates manual processes and converts them to automated processes. If a user can make a transaction in a bank management system, that transaction is available in any place where the user can also link their identity card to their account and quickly move branch locations. Bank management systems save time and are more accurate than manual bank systems.</a:t>
            </a:r>
          </a:p>
          <a:p>
            <a:endParaRPr lang="en-US" dirty="0"/>
          </a:p>
        </p:txBody>
      </p:sp>
    </p:spTree>
    <p:extLst>
      <p:ext uri="{BB962C8B-B14F-4D97-AF65-F5344CB8AC3E}">
        <p14:creationId xmlns:p14="http://schemas.microsoft.com/office/powerpoint/2010/main" val="1154969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425162-91BB-D680-15C3-5AE7346D13FA}"/>
              </a:ext>
            </a:extLst>
          </p:cNvPr>
          <p:cNvSpPr>
            <a:spLocks noGrp="1"/>
          </p:cNvSpPr>
          <p:nvPr>
            <p:ph type="sldNum" sz="quarter" idx="12"/>
          </p:nvPr>
        </p:nvSpPr>
        <p:spPr>
          <a:xfrm>
            <a:off x="10527866" y="5342949"/>
            <a:ext cx="551167" cy="365125"/>
          </a:xfrm>
        </p:spPr>
        <p:txBody>
          <a:bodyPr/>
          <a:lstStyle/>
          <a:p>
            <a:fld id="{03DC2DEF-D2FE-4B45-ABA4-9F153FD1C98A}" type="slidenum">
              <a:rPr lang="en-US" sz="1200" smtClean="0"/>
              <a:pPr/>
              <a:t>19</a:t>
            </a:fld>
            <a:endParaRPr lang="en-US" sz="1200" dirty="0"/>
          </a:p>
        </p:txBody>
      </p:sp>
      <p:sp>
        <p:nvSpPr>
          <p:cNvPr id="5" name="Title 1">
            <a:extLst>
              <a:ext uri="{FF2B5EF4-FFF2-40B4-BE49-F238E27FC236}">
                <a16:creationId xmlns:a16="http://schemas.microsoft.com/office/drawing/2014/main" id="{67F67EAD-6A97-D1B6-3D5E-EDA3E8D39A65}"/>
              </a:ext>
            </a:extLst>
          </p:cNvPr>
          <p:cNvSpPr>
            <a:spLocks noGrp="1"/>
          </p:cNvSpPr>
          <p:nvPr>
            <p:ph type="title"/>
          </p:nvPr>
        </p:nvSpPr>
        <p:spPr>
          <a:xfrm>
            <a:off x="371475" y="260351"/>
            <a:ext cx="11520488" cy="758824"/>
          </a:xfrm>
        </p:spPr>
        <p:txBody>
          <a:bodyPr/>
          <a:lstStyle/>
          <a:p>
            <a:pPr marL="457200" indent="-457200">
              <a:buFont typeface="Arial" panose="020B0604020202020204" pitchFamily="34" charset="0"/>
              <a:buChar char="•"/>
            </a:pPr>
            <a:r>
              <a:rPr lang="en-US" b="1"/>
              <a:t>GROUP MEMBERS</a:t>
            </a:r>
            <a:endParaRPr lang="en-US" b="1" dirty="0"/>
          </a:p>
        </p:txBody>
      </p:sp>
      <p:sp>
        <p:nvSpPr>
          <p:cNvPr id="6" name="Rectangle 5">
            <a:extLst>
              <a:ext uri="{FF2B5EF4-FFF2-40B4-BE49-F238E27FC236}">
                <a16:creationId xmlns:a16="http://schemas.microsoft.com/office/drawing/2014/main" id="{BDB32BB0-A915-FB5A-FB5B-7563920D86AB}"/>
              </a:ext>
            </a:extLst>
          </p:cNvPr>
          <p:cNvSpPr/>
          <p:nvPr/>
        </p:nvSpPr>
        <p:spPr>
          <a:xfrm>
            <a:off x="947502" y="1543292"/>
            <a:ext cx="2938663" cy="2676941"/>
          </a:xfrm>
          <a:prstGeom prst="rect">
            <a:avLst/>
          </a:prstGeom>
          <a:solidFill>
            <a:srgbClr val="C1C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A96877-C463-813B-A43B-B4165925D7DA}"/>
              </a:ext>
            </a:extLst>
          </p:cNvPr>
          <p:cNvSpPr/>
          <p:nvPr/>
        </p:nvSpPr>
        <p:spPr>
          <a:xfrm>
            <a:off x="4543936" y="1543292"/>
            <a:ext cx="2938663" cy="2676941"/>
          </a:xfrm>
          <a:prstGeom prst="rect">
            <a:avLst/>
          </a:prstGeom>
          <a:solidFill>
            <a:srgbClr val="E6B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310DDCB-38B1-37CB-6B7F-36062B1FEC6F}"/>
              </a:ext>
            </a:extLst>
          </p:cNvPr>
          <p:cNvSpPr/>
          <p:nvPr/>
        </p:nvSpPr>
        <p:spPr>
          <a:xfrm>
            <a:off x="8140370" y="1543292"/>
            <a:ext cx="2938663" cy="2676941"/>
          </a:xfrm>
          <a:prstGeom prst="rect">
            <a:avLst/>
          </a:prstGeom>
          <a:solidFill>
            <a:srgbClr val="D07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6E470FE-E692-BC81-641E-3F1593ECA636}"/>
              </a:ext>
            </a:extLst>
          </p:cNvPr>
          <p:cNvPicPr>
            <a:picLocks noChangeAspect="1"/>
          </p:cNvPicPr>
          <p:nvPr/>
        </p:nvPicPr>
        <p:blipFill>
          <a:blip r:embed="rId2"/>
          <a:stretch>
            <a:fillRect/>
          </a:stretch>
        </p:blipFill>
        <p:spPr>
          <a:xfrm>
            <a:off x="1091357" y="1649313"/>
            <a:ext cx="2623960" cy="2478722"/>
          </a:xfrm>
          <a:prstGeom prst="rect">
            <a:avLst/>
          </a:prstGeom>
        </p:spPr>
      </p:pic>
      <p:pic>
        <p:nvPicPr>
          <p:cNvPr id="12" name="Picture 11">
            <a:extLst>
              <a:ext uri="{FF2B5EF4-FFF2-40B4-BE49-F238E27FC236}">
                <a16:creationId xmlns:a16="http://schemas.microsoft.com/office/drawing/2014/main" id="{86D19C48-0120-5432-7B73-A33349684835}"/>
              </a:ext>
            </a:extLst>
          </p:cNvPr>
          <p:cNvPicPr>
            <a:picLocks noChangeAspect="1"/>
          </p:cNvPicPr>
          <p:nvPr/>
        </p:nvPicPr>
        <p:blipFill rotWithShape="1">
          <a:blip r:embed="rId3"/>
          <a:srcRect t="5876" b="11540"/>
          <a:stretch/>
        </p:blipFill>
        <p:spPr>
          <a:xfrm>
            <a:off x="8431925" y="1748134"/>
            <a:ext cx="2371524" cy="2267256"/>
          </a:xfrm>
          <a:prstGeom prst="rect">
            <a:avLst/>
          </a:prstGeom>
        </p:spPr>
      </p:pic>
      <p:sp>
        <p:nvSpPr>
          <p:cNvPr id="13" name="TextBox 12">
            <a:extLst>
              <a:ext uri="{FF2B5EF4-FFF2-40B4-BE49-F238E27FC236}">
                <a16:creationId xmlns:a16="http://schemas.microsoft.com/office/drawing/2014/main" id="{86D01C58-7E56-AF95-EC91-B1E7BA01DD7C}"/>
              </a:ext>
            </a:extLst>
          </p:cNvPr>
          <p:cNvSpPr txBox="1"/>
          <p:nvPr/>
        </p:nvSpPr>
        <p:spPr>
          <a:xfrm>
            <a:off x="848741" y="4419619"/>
            <a:ext cx="3037424" cy="1200329"/>
          </a:xfrm>
          <a:prstGeom prst="rect">
            <a:avLst/>
          </a:prstGeom>
          <a:solidFill>
            <a:srgbClr val="C1C0A7"/>
          </a:solidFill>
        </p:spPr>
        <p:txBody>
          <a:bodyPr wrap="square" rtlCol="0">
            <a:spAutoFit/>
          </a:bodyPr>
          <a:lstStyle/>
          <a:p>
            <a:pPr marL="285750" indent="-285750">
              <a:buFont typeface="Arial" panose="020B0604020202020204" pitchFamily="34" charset="0"/>
              <a:buChar char="•"/>
            </a:pPr>
            <a:r>
              <a:rPr lang="en-US" b="1" dirty="0">
                <a:solidFill>
                  <a:schemeClr val="bg1"/>
                </a:solidFill>
              </a:rPr>
              <a:t>HAREEM IMRAN</a:t>
            </a:r>
          </a:p>
          <a:p>
            <a:pPr marL="285750" indent="-285750">
              <a:buFont typeface="Arial" panose="020B0604020202020204" pitchFamily="34" charset="0"/>
              <a:buChar char="•"/>
            </a:pPr>
            <a:r>
              <a:rPr lang="en-US" b="1" dirty="0">
                <a:solidFill>
                  <a:schemeClr val="bg1"/>
                </a:solidFill>
              </a:rPr>
              <a:t>(juw-08057)</a:t>
            </a:r>
          </a:p>
          <a:p>
            <a:pPr marL="285750" indent="-285750">
              <a:buFont typeface="Arial" panose="020B0604020202020204" pitchFamily="34" charset="0"/>
              <a:buChar char="•"/>
            </a:pPr>
            <a:r>
              <a:rPr lang="en-US" b="1" dirty="0">
                <a:solidFill>
                  <a:schemeClr val="bg1"/>
                </a:solidFill>
              </a:rPr>
              <a:t>(Introduction, Conclusion)</a:t>
            </a:r>
          </a:p>
        </p:txBody>
      </p:sp>
      <p:sp>
        <p:nvSpPr>
          <p:cNvPr id="14" name="TextBox 13">
            <a:extLst>
              <a:ext uri="{FF2B5EF4-FFF2-40B4-BE49-F238E27FC236}">
                <a16:creationId xmlns:a16="http://schemas.microsoft.com/office/drawing/2014/main" id="{66EBBF8D-88BD-7F78-CEB7-16AF0B724223}"/>
              </a:ext>
            </a:extLst>
          </p:cNvPr>
          <p:cNvSpPr txBox="1"/>
          <p:nvPr/>
        </p:nvSpPr>
        <p:spPr>
          <a:xfrm>
            <a:off x="4445175" y="4419619"/>
            <a:ext cx="3037424" cy="923330"/>
          </a:xfrm>
          <a:prstGeom prst="rect">
            <a:avLst/>
          </a:prstGeom>
          <a:solidFill>
            <a:srgbClr val="E6BC54"/>
          </a:solidFill>
        </p:spPr>
        <p:txBody>
          <a:bodyPr wrap="square" rtlCol="0">
            <a:spAutoFit/>
          </a:bodyPr>
          <a:lstStyle/>
          <a:p>
            <a:pPr marL="285750" indent="-285750">
              <a:buFont typeface="Arial" panose="020B0604020202020204" pitchFamily="34" charset="0"/>
              <a:buChar char="•"/>
            </a:pPr>
            <a:r>
              <a:rPr lang="en-US" b="1" dirty="0">
                <a:solidFill>
                  <a:schemeClr val="bg1"/>
                </a:solidFill>
              </a:rPr>
              <a:t>INSHARAH RIAZ</a:t>
            </a:r>
          </a:p>
          <a:p>
            <a:pPr marL="285750" indent="-285750">
              <a:buFont typeface="Arial" panose="020B0604020202020204" pitchFamily="34" charset="0"/>
              <a:buChar char="•"/>
            </a:pPr>
            <a:r>
              <a:rPr lang="en-US" b="1" dirty="0">
                <a:solidFill>
                  <a:schemeClr val="bg1"/>
                </a:solidFill>
              </a:rPr>
              <a:t>(juw-06692)</a:t>
            </a:r>
          </a:p>
          <a:p>
            <a:pPr marL="285750" indent="-285750">
              <a:buFont typeface="Arial" panose="020B0604020202020204" pitchFamily="34" charset="0"/>
              <a:buChar char="•"/>
            </a:pPr>
            <a:r>
              <a:rPr lang="en-US" b="1" dirty="0">
                <a:solidFill>
                  <a:schemeClr val="bg1"/>
                </a:solidFill>
              </a:rPr>
              <a:t>(Diagrams, Screens)</a:t>
            </a:r>
          </a:p>
        </p:txBody>
      </p:sp>
      <p:sp>
        <p:nvSpPr>
          <p:cNvPr id="15" name="TextBox 14">
            <a:extLst>
              <a:ext uri="{FF2B5EF4-FFF2-40B4-BE49-F238E27FC236}">
                <a16:creationId xmlns:a16="http://schemas.microsoft.com/office/drawing/2014/main" id="{AB465D1B-EFB5-CF4B-6BE1-A58CC1293771}"/>
              </a:ext>
            </a:extLst>
          </p:cNvPr>
          <p:cNvSpPr txBox="1"/>
          <p:nvPr/>
        </p:nvSpPr>
        <p:spPr>
          <a:xfrm>
            <a:off x="8140370" y="4419619"/>
            <a:ext cx="3037424" cy="1754326"/>
          </a:xfrm>
          <a:prstGeom prst="rect">
            <a:avLst/>
          </a:prstGeom>
          <a:solidFill>
            <a:srgbClr val="D07638"/>
          </a:solidFill>
        </p:spPr>
        <p:txBody>
          <a:bodyPr wrap="square" rtlCol="0">
            <a:spAutoFit/>
          </a:bodyPr>
          <a:lstStyle/>
          <a:p>
            <a:pPr marL="285750" indent="-285750">
              <a:buFont typeface="Arial" panose="020B0604020202020204" pitchFamily="34" charset="0"/>
              <a:buChar char="•"/>
            </a:pPr>
            <a:r>
              <a:rPr lang="en-US" b="1" dirty="0">
                <a:solidFill>
                  <a:schemeClr val="bg1"/>
                </a:solidFill>
              </a:rPr>
              <a:t>UJALA SHAH </a:t>
            </a:r>
          </a:p>
          <a:p>
            <a:pPr marL="285750" indent="-285750">
              <a:buFont typeface="Arial" panose="020B0604020202020204" pitchFamily="34" charset="0"/>
              <a:buChar char="•"/>
            </a:pPr>
            <a:r>
              <a:rPr lang="en-US" b="1" dirty="0">
                <a:solidFill>
                  <a:schemeClr val="bg1"/>
                </a:solidFill>
              </a:rPr>
              <a:t>(juw-07183)</a:t>
            </a:r>
          </a:p>
          <a:p>
            <a:pPr marL="285750" indent="-285750">
              <a:buFont typeface="Arial" panose="020B0604020202020204" pitchFamily="34" charset="0"/>
              <a:buChar char="•"/>
            </a:pPr>
            <a:r>
              <a:rPr lang="en-US" b="1" dirty="0">
                <a:solidFill>
                  <a:schemeClr val="bg1"/>
                </a:solidFill>
              </a:rPr>
              <a:t>(Functional &amp; non-functional requirements, Features)</a:t>
            </a:r>
          </a:p>
        </p:txBody>
      </p:sp>
      <p:pic>
        <p:nvPicPr>
          <p:cNvPr id="26" name="Picture 25">
            <a:extLst>
              <a:ext uri="{FF2B5EF4-FFF2-40B4-BE49-F238E27FC236}">
                <a16:creationId xmlns:a16="http://schemas.microsoft.com/office/drawing/2014/main" id="{FBF44A5C-3644-9000-646C-0975FEF3FB8F}"/>
              </a:ext>
            </a:extLst>
          </p:cNvPr>
          <p:cNvPicPr>
            <a:picLocks noChangeAspect="1"/>
          </p:cNvPicPr>
          <p:nvPr/>
        </p:nvPicPr>
        <p:blipFill>
          <a:blip r:embed="rId4"/>
          <a:stretch>
            <a:fillRect/>
          </a:stretch>
        </p:blipFill>
        <p:spPr>
          <a:xfrm>
            <a:off x="5112930" y="1647786"/>
            <a:ext cx="1800673" cy="2481776"/>
          </a:xfrm>
          <a:prstGeom prst="rect">
            <a:avLst/>
          </a:prstGeom>
        </p:spPr>
      </p:pic>
    </p:spTree>
    <p:extLst>
      <p:ext uri="{BB962C8B-B14F-4D97-AF65-F5344CB8AC3E}">
        <p14:creationId xmlns:p14="http://schemas.microsoft.com/office/powerpoint/2010/main" val="2888077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439315" y="899410"/>
            <a:ext cx="5272764" cy="914018"/>
          </a:xfrm>
        </p:spPr>
        <p:txBody>
          <a:bodyPr/>
          <a:lstStyle/>
          <a:p>
            <a:r>
              <a:rPr lang="en-US" b="1" dirty="0"/>
              <a:t>agenda</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439315" y="1939350"/>
            <a:ext cx="5272764" cy="3818002"/>
          </a:xfrm>
        </p:spPr>
        <p:txBody>
          <a:bodyPr>
            <a:normAutofit fontScale="70000" lnSpcReduction="20000"/>
          </a:bodyPr>
          <a:lstStyle/>
          <a:p>
            <a:r>
              <a:rPr lang="en-US" sz="2200" b="1" dirty="0"/>
              <a:t>Objectives </a:t>
            </a:r>
          </a:p>
          <a:p>
            <a:r>
              <a:rPr lang="en-US" sz="2200" b="1" dirty="0"/>
              <a:t>Bank management system</a:t>
            </a:r>
          </a:p>
          <a:p>
            <a:r>
              <a:rPr lang="en-US" sz="2200" b="1" dirty="0"/>
              <a:t>Features of the system</a:t>
            </a:r>
          </a:p>
          <a:p>
            <a:r>
              <a:rPr lang="en-US" sz="2200" b="1" dirty="0"/>
              <a:t>Functional requirements</a:t>
            </a:r>
          </a:p>
          <a:p>
            <a:r>
              <a:rPr lang="en-US" sz="2200" b="1" dirty="0"/>
              <a:t>Non-functional requirements</a:t>
            </a:r>
          </a:p>
          <a:p>
            <a:r>
              <a:rPr lang="en-US" sz="2200" b="1" dirty="0"/>
              <a:t>diagrams</a:t>
            </a:r>
          </a:p>
          <a:p>
            <a:pPr>
              <a:buFont typeface="Wingdings" panose="05000000000000000000" pitchFamily="2" charset="2"/>
              <a:buChar char="Ø"/>
            </a:pPr>
            <a:r>
              <a:rPr lang="en-US" sz="2200" b="1" dirty="0"/>
              <a:t>     Use case diagram</a:t>
            </a:r>
          </a:p>
          <a:p>
            <a:pPr>
              <a:buFont typeface="Wingdings" panose="05000000000000000000" pitchFamily="2" charset="2"/>
              <a:buChar char="Ø"/>
            </a:pPr>
            <a:r>
              <a:rPr lang="en-US" sz="2200" b="1" dirty="0"/>
              <a:t>     Class diagram</a:t>
            </a:r>
          </a:p>
          <a:p>
            <a:pPr>
              <a:buFont typeface="Wingdings" panose="05000000000000000000" pitchFamily="2" charset="2"/>
              <a:buChar char="Ø"/>
            </a:pPr>
            <a:r>
              <a:rPr lang="en-US" sz="2200" b="1" dirty="0"/>
              <a:t>     Activity diagram</a:t>
            </a:r>
          </a:p>
          <a:p>
            <a:pPr>
              <a:buFont typeface="Arial" panose="020B0604020202020204" pitchFamily="34" charset="0"/>
              <a:buChar char="•"/>
            </a:pPr>
            <a:r>
              <a:rPr lang="en-US" sz="2200" b="1" dirty="0"/>
              <a:t>Prototypes of bank management system</a:t>
            </a:r>
          </a:p>
          <a:p>
            <a:pPr>
              <a:buFont typeface="Arial" panose="020B0604020202020204" pitchFamily="34" charset="0"/>
              <a:buChar char="•"/>
            </a:pPr>
            <a:r>
              <a:rPr lang="en-US" sz="2200" b="1" dirty="0"/>
              <a:t>conclusion </a:t>
            </a:r>
          </a:p>
          <a:p>
            <a:pPr>
              <a:buFont typeface="Arial" panose="020B0604020202020204" pitchFamily="34" charset="0"/>
              <a:buChar char="•"/>
            </a:pPr>
            <a:r>
              <a:rPr lang="en-US" sz="2200" b="1" dirty="0"/>
              <a:t>GROUP MEMBERS</a:t>
            </a:r>
          </a:p>
          <a:p>
            <a:endParaRPr lang="en-US"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z="1200" smtClean="0"/>
              <a:t>2</a:t>
            </a:fld>
            <a:endParaRPr lang="en-US" sz="1200" dirty="0"/>
          </a:p>
        </p:txBody>
      </p:sp>
      <p:pic>
        <p:nvPicPr>
          <p:cNvPr id="19" name="Picture Placeholder 18">
            <a:extLst>
              <a:ext uri="{FF2B5EF4-FFF2-40B4-BE49-F238E27FC236}">
                <a16:creationId xmlns:a16="http://schemas.microsoft.com/office/drawing/2014/main" id="{5B79CC68-4602-B116-7CC7-0FC20D36B231}"/>
              </a:ext>
            </a:extLst>
          </p:cNvPr>
          <p:cNvPicPr>
            <a:picLocks noGrp="1" noChangeAspect="1"/>
          </p:cNvPicPr>
          <p:nvPr>
            <p:ph type="pic" sz="quarter" idx="13"/>
          </p:nvPr>
        </p:nvPicPr>
        <p:blipFill>
          <a:blip r:embed="rId2"/>
          <a:srcRect l="20943" r="20943"/>
          <a:stretch>
            <a:fillRect/>
          </a:stretch>
        </p:blipFill>
        <p:spPr/>
      </p:pic>
    </p:spTree>
    <p:extLst>
      <p:ext uri="{BB962C8B-B14F-4D97-AF65-F5344CB8AC3E}">
        <p14:creationId xmlns:p14="http://schemas.microsoft.com/office/powerpoint/2010/main" val="1300311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B565-5E1F-05CC-7FE9-C39797AA890B}"/>
              </a:ext>
            </a:extLst>
          </p:cNvPr>
          <p:cNvSpPr>
            <a:spLocks noGrp="1"/>
          </p:cNvSpPr>
          <p:nvPr>
            <p:ph type="title"/>
          </p:nvPr>
        </p:nvSpPr>
        <p:spPr>
          <a:xfrm>
            <a:off x="6646906" y="1559412"/>
            <a:ext cx="5272764" cy="1551573"/>
          </a:xfrm>
        </p:spPr>
        <p:txBody>
          <a:bodyPr/>
          <a:lstStyle/>
          <a:p>
            <a:r>
              <a:rPr lang="en-US" b="1" dirty="0"/>
              <a:t>Thank you!</a:t>
            </a:r>
            <a:br>
              <a:rPr lang="en-US" dirty="0"/>
            </a:br>
            <a:endParaRPr lang="en-US" sz="1400" dirty="0"/>
          </a:p>
        </p:txBody>
      </p:sp>
      <p:sp>
        <p:nvSpPr>
          <p:cNvPr id="4" name="Slide Number Placeholder 3">
            <a:extLst>
              <a:ext uri="{FF2B5EF4-FFF2-40B4-BE49-F238E27FC236}">
                <a16:creationId xmlns:a16="http://schemas.microsoft.com/office/drawing/2014/main" id="{B966FE22-BF08-CD24-A2A4-2F70E57C4427}"/>
              </a:ext>
            </a:extLst>
          </p:cNvPr>
          <p:cNvSpPr>
            <a:spLocks noGrp="1"/>
          </p:cNvSpPr>
          <p:nvPr>
            <p:ph type="sldNum" sz="quarter" idx="12"/>
          </p:nvPr>
        </p:nvSpPr>
        <p:spPr/>
        <p:txBody>
          <a:bodyPr/>
          <a:lstStyle/>
          <a:p>
            <a:fld id="{03DC2DEF-D2FE-4B45-ABA4-9F153FD1C98A}" type="slidenum">
              <a:rPr lang="en-US" sz="1200" smtClean="0"/>
              <a:t>20</a:t>
            </a:fld>
            <a:endParaRPr lang="en-US" sz="1200" dirty="0"/>
          </a:p>
        </p:txBody>
      </p:sp>
      <p:pic>
        <p:nvPicPr>
          <p:cNvPr id="7" name="Picture Placeholder 6">
            <a:extLst>
              <a:ext uri="{FF2B5EF4-FFF2-40B4-BE49-F238E27FC236}">
                <a16:creationId xmlns:a16="http://schemas.microsoft.com/office/drawing/2014/main" id="{E4F02080-4A2B-3921-7E99-F8FD33C36811}"/>
              </a:ext>
            </a:extLst>
          </p:cNvPr>
          <p:cNvPicPr>
            <a:picLocks noGrp="1" noChangeAspect="1"/>
          </p:cNvPicPr>
          <p:nvPr>
            <p:ph type="pic" sz="quarter" idx="13"/>
          </p:nvPr>
        </p:nvPicPr>
        <p:blipFill>
          <a:blip r:embed="rId2"/>
          <a:srcRect l="20969" r="20969"/>
          <a:stretch>
            <a:fillRect/>
          </a:stretch>
        </p:blipFill>
        <p:spPr/>
      </p:pic>
    </p:spTree>
    <p:extLst>
      <p:ext uri="{BB962C8B-B14F-4D97-AF65-F5344CB8AC3E}">
        <p14:creationId xmlns:p14="http://schemas.microsoft.com/office/powerpoint/2010/main" val="3521716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D622C3-EE4F-4FB9-94FB-550563528286}"/>
              </a:ext>
            </a:extLst>
          </p:cNvPr>
          <p:cNvSpPr>
            <a:spLocks noGrp="1"/>
          </p:cNvSpPr>
          <p:nvPr>
            <p:ph type="sldNum" sz="quarter" idx="12"/>
          </p:nvPr>
        </p:nvSpPr>
        <p:spPr/>
        <p:txBody>
          <a:bodyPr/>
          <a:lstStyle/>
          <a:p>
            <a:fld id="{03DC2DEF-D2FE-4B45-ABA4-9F153FD1C98A}" type="slidenum">
              <a:rPr lang="en-US" sz="1200" smtClean="0"/>
              <a:t>3</a:t>
            </a:fld>
            <a:endParaRPr lang="en-US" sz="1200" dirty="0"/>
          </a:p>
        </p:txBody>
      </p:sp>
      <p:sp>
        <p:nvSpPr>
          <p:cNvPr id="9" name="TextBox 8">
            <a:extLst>
              <a:ext uri="{FF2B5EF4-FFF2-40B4-BE49-F238E27FC236}">
                <a16:creationId xmlns:a16="http://schemas.microsoft.com/office/drawing/2014/main" id="{DD169465-4724-D761-9463-734005087B00}"/>
              </a:ext>
            </a:extLst>
          </p:cNvPr>
          <p:cNvSpPr txBox="1"/>
          <p:nvPr/>
        </p:nvSpPr>
        <p:spPr>
          <a:xfrm>
            <a:off x="861391" y="2013228"/>
            <a:ext cx="10469218" cy="2831544"/>
          </a:xfrm>
          <a:prstGeom prst="rect">
            <a:avLst/>
          </a:prstGeom>
          <a:solidFill>
            <a:schemeClr val="accent1">
              <a:lumMod val="75000"/>
            </a:schemeClr>
          </a:solidFill>
        </p:spPr>
        <p:txBody>
          <a:bodyPr wrap="square" rtlCol="0">
            <a:spAutoFit/>
          </a:bodyPr>
          <a:lstStyle/>
          <a:p>
            <a:pPr marL="285750" indent="-285750">
              <a:buFont typeface="Wingdings" panose="05000000000000000000" pitchFamily="2" charset="2"/>
              <a:buChar char="q"/>
            </a:pPr>
            <a:r>
              <a:rPr lang="en-US" sz="2000" dirty="0"/>
              <a:t>To build an optimal system of interaction between the elements of banking mechanism with user friendly environment.</a:t>
            </a:r>
          </a:p>
          <a:p>
            <a:endParaRPr lang="en-US" sz="2000" dirty="0"/>
          </a:p>
          <a:p>
            <a:pPr marL="285750" indent="-285750">
              <a:buFont typeface="Wingdings" panose="05000000000000000000" pitchFamily="2" charset="2"/>
              <a:buChar char="q"/>
            </a:pPr>
            <a:r>
              <a:rPr lang="en-US" sz="2000" dirty="0"/>
              <a:t>Through participative management, increase productivity.</a:t>
            </a:r>
          </a:p>
          <a:p>
            <a:endParaRPr lang="en-US" sz="2000" dirty="0"/>
          </a:p>
          <a:p>
            <a:pPr marL="285750" indent="-285750">
              <a:buFont typeface="Wingdings" panose="05000000000000000000" pitchFamily="2" charset="2"/>
              <a:buChar char="q"/>
            </a:pPr>
            <a:r>
              <a:rPr lang="en-US" sz="2000" dirty="0"/>
              <a:t>To improve the human resources of the bank.</a:t>
            </a:r>
          </a:p>
          <a:p>
            <a:endParaRPr lang="en-US" sz="2000" dirty="0"/>
          </a:p>
          <a:p>
            <a:pPr marL="285750" indent="-285750">
              <a:buFont typeface="Wingdings" panose="05000000000000000000" pitchFamily="2" charset="2"/>
              <a:buChar char="q"/>
            </a:pPr>
            <a:r>
              <a:rPr lang="en-US" sz="2000" dirty="0"/>
              <a:t>To improve organizational cultural and value system.</a:t>
            </a:r>
          </a:p>
          <a:p>
            <a:endParaRPr lang="en-US" dirty="0"/>
          </a:p>
        </p:txBody>
      </p:sp>
      <p:sp>
        <p:nvSpPr>
          <p:cNvPr id="10" name="TextBox 9">
            <a:extLst>
              <a:ext uri="{FF2B5EF4-FFF2-40B4-BE49-F238E27FC236}">
                <a16:creationId xmlns:a16="http://schemas.microsoft.com/office/drawing/2014/main" id="{94795083-8D11-0FDA-56EE-6832C6757899}"/>
              </a:ext>
            </a:extLst>
          </p:cNvPr>
          <p:cNvSpPr txBox="1"/>
          <p:nvPr/>
        </p:nvSpPr>
        <p:spPr>
          <a:xfrm>
            <a:off x="861392" y="1166191"/>
            <a:ext cx="3286538" cy="584775"/>
          </a:xfrm>
          <a:prstGeom prst="rect">
            <a:avLst/>
          </a:prstGeom>
          <a:noFill/>
        </p:spPr>
        <p:txBody>
          <a:bodyPr wrap="square" rtlCol="0">
            <a:spAutoFit/>
          </a:bodyPr>
          <a:lstStyle/>
          <a:p>
            <a:pPr marL="457200" indent="-457200">
              <a:buFont typeface="Arial" panose="020B0604020202020204" pitchFamily="34" charset="0"/>
              <a:buChar char="•"/>
            </a:pPr>
            <a:r>
              <a:rPr lang="en-US" sz="3200" b="1" dirty="0">
                <a:latin typeface="+mj-lt"/>
              </a:rPr>
              <a:t>OBJECTIVES:</a:t>
            </a:r>
          </a:p>
        </p:txBody>
      </p:sp>
    </p:spTree>
    <p:extLst>
      <p:ext uri="{BB962C8B-B14F-4D97-AF65-F5344CB8AC3E}">
        <p14:creationId xmlns:p14="http://schemas.microsoft.com/office/powerpoint/2010/main" val="3405389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32CCB7-653F-F1A8-7282-4086514C651D}"/>
              </a:ext>
            </a:extLst>
          </p:cNvPr>
          <p:cNvSpPr txBox="1"/>
          <p:nvPr/>
        </p:nvSpPr>
        <p:spPr>
          <a:xfrm>
            <a:off x="2610677" y="1105717"/>
            <a:ext cx="6652591" cy="584775"/>
          </a:xfrm>
          <a:prstGeom prst="rect">
            <a:avLst/>
          </a:prstGeom>
          <a:noFill/>
        </p:spPr>
        <p:txBody>
          <a:bodyPr wrap="square" rtlCol="0">
            <a:spAutoFit/>
          </a:bodyPr>
          <a:lstStyle/>
          <a:p>
            <a:pPr marL="457200" indent="-457200">
              <a:buFont typeface="Arial" panose="020B0604020202020204" pitchFamily="34" charset="0"/>
              <a:buChar char="•"/>
            </a:pPr>
            <a:r>
              <a:rPr lang="en-US" sz="3200" b="1" dirty="0">
                <a:latin typeface="+mj-lt"/>
              </a:rPr>
              <a:t>BANK MANAGEMENT SYSTEM:</a:t>
            </a:r>
          </a:p>
        </p:txBody>
      </p:sp>
      <p:sp>
        <p:nvSpPr>
          <p:cNvPr id="7" name="TextBox 6">
            <a:extLst>
              <a:ext uri="{FF2B5EF4-FFF2-40B4-BE49-F238E27FC236}">
                <a16:creationId xmlns:a16="http://schemas.microsoft.com/office/drawing/2014/main" id="{06BCBC75-1928-A478-7522-DDC9A5B02BFC}"/>
              </a:ext>
            </a:extLst>
          </p:cNvPr>
          <p:cNvSpPr txBox="1"/>
          <p:nvPr/>
        </p:nvSpPr>
        <p:spPr>
          <a:xfrm>
            <a:off x="2133600" y="2160104"/>
            <a:ext cx="7924800" cy="2862322"/>
          </a:xfrm>
          <a:prstGeom prst="rect">
            <a:avLst/>
          </a:prstGeom>
          <a:solidFill>
            <a:schemeClr val="accent3"/>
          </a:solidFill>
        </p:spPr>
        <p:txBody>
          <a:bodyPr wrap="square" rtlCol="0">
            <a:spAutoFit/>
          </a:bodyPr>
          <a:lstStyle/>
          <a:p>
            <a:pPr marL="285750" indent="-285750">
              <a:buFont typeface="Wingdings" panose="05000000000000000000" pitchFamily="2" charset="2"/>
              <a:buChar char="§"/>
            </a:pPr>
            <a:r>
              <a:rPr lang="en-US" b="1" dirty="0">
                <a:solidFill>
                  <a:schemeClr val="bg1"/>
                </a:solidFill>
              </a:rPr>
              <a:t>The banking system must be adequately managed to ensure its seamless operation.</a:t>
            </a:r>
          </a:p>
          <a:p>
            <a:pPr marL="285750" indent="-285750">
              <a:buFont typeface="Wingdings" panose="05000000000000000000" pitchFamily="2" charset="2"/>
              <a:buChar char="§"/>
            </a:pPr>
            <a:endParaRPr lang="en-US" b="1" dirty="0">
              <a:solidFill>
                <a:schemeClr val="bg1"/>
              </a:solidFill>
            </a:endParaRPr>
          </a:p>
          <a:p>
            <a:pPr marL="285750" indent="-285750">
              <a:buFont typeface="Wingdings" panose="05000000000000000000" pitchFamily="2" charset="2"/>
              <a:buChar char="§"/>
            </a:pPr>
            <a:r>
              <a:rPr lang="en-US" b="1" dirty="0">
                <a:solidFill>
                  <a:schemeClr val="bg1"/>
                </a:solidFill>
              </a:rPr>
              <a:t>Banking management is responsible for all aspects of banking, including risk management, policy design, profit monitoring, and other responsibilities.</a:t>
            </a:r>
          </a:p>
          <a:p>
            <a:pPr marL="285750" indent="-285750">
              <a:buFont typeface="Wingdings" panose="05000000000000000000" pitchFamily="2" charset="2"/>
              <a:buChar char="§"/>
            </a:pPr>
            <a:endParaRPr lang="en-US" b="1" dirty="0">
              <a:solidFill>
                <a:schemeClr val="bg1"/>
              </a:solidFill>
            </a:endParaRPr>
          </a:p>
          <a:p>
            <a:pPr marL="285750" indent="-285750">
              <a:buFont typeface="Wingdings" panose="05000000000000000000" pitchFamily="2" charset="2"/>
              <a:buChar char="§"/>
            </a:pPr>
            <a:r>
              <a:rPr lang="en-US" b="1" dirty="0">
                <a:solidFill>
                  <a:schemeClr val="bg1"/>
                </a:solidFill>
              </a:rPr>
              <a:t>To optimize profit, a bank management system ensures proper oversight of banking processes.</a:t>
            </a:r>
          </a:p>
          <a:p>
            <a:pPr marL="285750" indent="-285750">
              <a:buFont typeface="Wingdings" panose="05000000000000000000" pitchFamily="2" charset="2"/>
              <a:buChar char="§"/>
            </a:pPr>
            <a:endParaRPr lang="en-US" dirty="0"/>
          </a:p>
        </p:txBody>
      </p:sp>
      <p:sp>
        <p:nvSpPr>
          <p:cNvPr id="8" name="Slide Number Placeholder 3">
            <a:extLst>
              <a:ext uri="{FF2B5EF4-FFF2-40B4-BE49-F238E27FC236}">
                <a16:creationId xmlns:a16="http://schemas.microsoft.com/office/drawing/2014/main" id="{7B71BF1A-5868-2E2F-CE14-9C715FFBD80C}"/>
              </a:ext>
            </a:extLst>
          </p:cNvPr>
          <p:cNvSpPr txBox="1">
            <a:spLocks/>
          </p:cNvSpPr>
          <p:nvPr/>
        </p:nvSpPr>
        <p:spPr>
          <a:xfrm>
            <a:off x="9782816" y="6029049"/>
            <a:ext cx="55116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DC2DEF-D2FE-4B45-ABA4-9F153FD1C98A}" type="slidenum">
              <a:rPr lang="en-US" sz="1200" smtClean="0"/>
              <a:pPr/>
              <a:t>4</a:t>
            </a:fld>
            <a:endParaRPr lang="en-US" sz="1200" dirty="0"/>
          </a:p>
        </p:txBody>
      </p:sp>
    </p:spTree>
    <p:extLst>
      <p:ext uri="{BB962C8B-B14F-4D97-AF65-F5344CB8AC3E}">
        <p14:creationId xmlns:p14="http://schemas.microsoft.com/office/powerpoint/2010/main" val="100180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85FA46-2343-61FA-A07D-44723FE7EE94}"/>
              </a:ext>
            </a:extLst>
          </p:cNvPr>
          <p:cNvSpPr>
            <a:spLocks noGrp="1"/>
          </p:cNvSpPr>
          <p:nvPr>
            <p:ph type="sldNum" sz="quarter" idx="12"/>
          </p:nvPr>
        </p:nvSpPr>
        <p:spPr/>
        <p:txBody>
          <a:bodyPr/>
          <a:lstStyle/>
          <a:p>
            <a:fld id="{03DC2DEF-D2FE-4B45-ABA4-9F153FD1C98A}" type="slidenum">
              <a:rPr lang="en-US" sz="1200" smtClean="0"/>
              <a:pPr/>
              <a:t>5</a:t>
            </a:fld>
            <a:endParaRPr lang="en-US" sz="1200" dirty="0"/>
          </a:p>
        </p:txBody>
      </p:sp>
      <p:sp>
        <p:nvSpPr>
          <p:cNvPr id="6" name="Content Placeholder 6">
            <a:extLst>
              <a:ext uri="{FF2B5EF4-FFF2-40B4-BE49-F238E27FC236}">
                <a16:creationId xmlns:a16="http://schemas.microsoft.com/office/drawing/2014/main" id="{55C640AC-FB9A-8356-626A-B427FD6CB949}"/>
              </a:ext>
            </a:extLst>
          </p:cNvPr>
          <p:cNvSpPr txBox="1">
            <a:spLocks/>
          </p:cNvSpPr>
          <p:nvPr/>
        </p:nvSpPr>
        <p:spPr>
          <a:xfrm>
            <a:off x="1688616" y="598095"/>
            <a:ext cx="4407384" cy="615534"/>
          </a:xfrm>
          <a:prstGeom prst="rect">
            <a:avLst/>
          </a:prstGeom>
          <a:solidFill>
            <a:srgbClr val="E6BC54"/>
          </a:solidFill>
        </p:spPr>
        <p:txBody>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3000" b="1" dirty="0">
                <a:solidFill>
                  <a:schemeClr val="bg1"/>
                </a:solidFill>
              </a:rPr>
              <a:t>Features of the system:          </a:t>
            </a:r>
          </a:p>
        </p:txBody>
      </p:sp>
      <p:sp>
        <p:nvSpPr>
          <p:cNvPr id="8" name="TextBox 7">
            <a:extLst>
              <a:ext uri="{FF2B5EF4-FFF2-40B4-BE49-F238E27FC236}">
                <a16:creationId xmlns:a16="http://schemas.microsoft.com/office/drawing/2014/main" id="{F9B8CD25-F105-8994-0CD4-B5CE3541F67E}"/>
              </a:ext>
            </a:extLst>
          </p:cNvPr>
          <p:cNvSpPr txBox="1"/>
          <p:nvPr/>
        </p:nvSpPr>
        <p:spPr>
          <a:xfrm>
            <a:off x="1579418" y="1486210"/>
            <a:ext cx="9088582" cy="3882153"/>
          </a:xfrm>
          <a:prstGeom prst="rect">
            <a:avLst/>
          </a:prstGeom>
          <a:solidFill>
            <a:srgbClr val="C1C0A7"/>
          </a:solidFill>
        </p:spPr>
        <p:txBody>
          <a:bodyPr wrap="square" rtlCol="0">
            <a:spAutoFit/>
          </a:bodyPr>
          <a:lstStyle/>
          <a:p>
            <a:pPr marL="285750" indent="-285750">
              <a:lnSpc>
                <a:spcPct val="200000"/>
              </a:lnSpc>
              <a:buFont typeface="Arial" panose="020B0604020202020204" pitchFamily="34" charset="0"/>
              <a:buChar char="•"/>
            </a:pPr>
            <a:r>
              <a:rPr lang="en-US" b="1" dirty="0">
                <a:solidFill>
                  <a:schemeClr val="bg1"/>
                </a:solidFill>
                <a:effectLst/>
                <a:ea typeface="Calibri" panose="020F0502020204030204" pitchFamily="34" charset="0"/>
                <a:cs typeface="Times New Roman" panose="02020603050405020304" pitchFamily="18" charset="0"/>
              </a:rPr>
              <a:t> </a:t>
            </a:r>
            <a:r>
              <a:rPr lang="en-US" b="1" dirty="0">
                <a:solidFill>
                  <a:schemeClr val="bg1"/>
                </a:solidFill>
              </a:rPr>
              <a:t>When a user will register into the system first their NIC will be checked through NADRA for verification and confirmation. Same goes for the employee as well.</a:t>
            </a:r>
          </a:p>
          <a:p>
            <a:pPr marL="285750" indent="-285750">
              <a:lnSpc>
                <a:spcPct val="200000"/>
              </a:lnSpc>
              <a:buFont typeface="Arial" panose="020B0604020202020204" pitchFamily="34" charset="0"/>
              <a:buChar char="•"/>
            </a:pPr>
            <a:r>
              <a:rPr lang="en-US" b="1" dirty="0">
                <a:solidFill>
                  <a:schemeClr val="bg1"/>
                </a:solidFill>
              </a:rPr>
              <a:t> When an employee will login to the account their employee id will be checked through bank then will be able to proceed further.</a:t>
            </a:r>
          </a:p>
          <a:p>
            <a:pPr marL="285750" indent="-285750">
              <a:lnSpc>
                <a:spcPct val="200000"/>
              </a:lnSpc>
              <a:buFont typeface="Arial" panose="020B0604020202020204" pitchFamily="34" charset="0"/>
              <a:buChar char="•"/>
            </a:pPr>
            <a:r>
              <a:rPr lang="en-US" b="1" dirty="0">
                <a:solidFill>
                  <a:schemeClr val="bg1"/>
                </a:solidFill>
              </a:rPr>
              <a:t>It can run on any provided browser.</a:t>
            </a:r>
          </a:p>
          <a:p>
            <a:pPr marL="285750" indent="-285750">
              <a:lnSpc>
                <a:spcPct val="200000"/>
              </a:lnSpc>
              <a:buFont typeface="Arial" panose="020B0604020202020204" pitchFamily="34" charset="0"/>
              <a:buChar char="•"/>
            </a:pPr>
            <a:r>
              <a:rPr lang="en-US" b="1" dirty="0">
                <a:solidFill>
                  <a:schemeClr val="bg1"/>
                </a:solidFill>
              </a:rPr>
              <a:t>It has the option of FORGET PASSWORD for employee and user as well.</a:t>
            </a:r>
          </a:p>
          <a:p>
            <a:pPr marL="285750" indent="-285750">
              <a:lnSpc>
                <a:spcPct val="200000"/>
              </a:lnSpc>
              <a:buFont typeface="Arial" panose="020B0604020202020204" pitchFamily="34" charset="0"/>
              <a:buChar char="•"/>
            </a:pPr>
            <a:r>
              <a:rPr lang="en-US" b="1" dirty="0">
                <a:solidFill>
                  <a:schemeClr val="bg1"/>
                </a:solidFill>
              </a:rPr>
              <a:t>It Manages all the transactions.</a:t>
            </a:r>
          </a:p>
        </p:txBody>
      </p:sp>
    </p:spTree>
    <p:extLst>
      <p:ext uri="{BB962C8B-B14F-4D97-AF65-F5344CB8AC3E}">
        <p14:creationId xmlns:p14="http://schemas.microsoft.com/office/powerpoint/2010/main" val="3181305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85FA46-2343-61FA-A07D-44723FE7EE94}"/>
              </a:ext>
            </a:extLst>
          </p:cNvPr>
          <p:cNvSpPr>
            <a:spLocks noGrp="1"/>
          </p:cNvSpPr>
          <p:nvPr>
            <p:ph type="sldNum" sz="quarter" idx="12"/>
          </p:nvPr>
        </p:nvSpPr>
        <p:spPr/>
        <p:txBody>
          <a:bodyPr/>
          <a:lstStyle/>
          <a:p>
            <a:fld id="{03DC2DEF-D2FE-4B45-ABA4-9F153FD1C98A}" type="slidenum">
              <a:rPr lang="en-US" sz="1200" smtClean="0"/>
              <a:pPr/>
              <a:t>6</a:t>
            </a:fld>
            <a:endParaRPr lang="en-US" sz="1200" dirty="0"/>
          </a:p>
        </p:txBody>
      </p:sp>
      <p:sp>
        <p:nvSpPr>
          <p:cNvPr id="6" name="Content Placeholder 6">
            <a:extLst>
              <a:ext uri="{FF2B5EF4-FFF2-40B4-BE49-F238E27FC236}">
                <a16:creationId xmlns:a16="http://schemas.microsoft.com/office/drawing/2014/main" id="{55C640AC-FB9A-8356-626A-B427FD6CB949}"/>
              </a:ext>
            </a:extLst>
          </p:cNvPr>
          <p:cNvSpPr txBox="1">
            <a:spLocks/>
          </p:cNvSpPr>
          <p:nvPr/>
        </p:nvSpPr>
        <p:spPr>
          <a:xfrm>
            <a:off x="1866485" y="1040986"/>
            <a:ext cx="4958385" cy="615534"/>
          </a:xfrm>
          <a:prstGeom prst="rect">
            <a:avLst/>
          </a:prstGeom>
          <a:solidFill>
            <a:srgbClr val="E6BC54"/>
          </a:solidFill>
        </p:spPr>
        <p:txBody>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3000" b="1" dirty="0">
                <a:solidFill>
                  <a:schemeClr val="bg1"/>
                </a:solidFill>
              </a:rPr>
              <a:t>Functional requirements:</a:t>
            </a:r>
          </a:p>
        </p:txBody>
      </p:sp>
      <p:sp>
        <p:nvSpPr>
          <p:cNvPr id="7" name="TextBox 6">
            <a:extLst>
              <a:ext uri="{FF2B5EF4-FFF2-40B4-BE49-F238E27FC236}">
                <a16:creationId xmlns:a16="http://schemas.microsoft.com/office/drawing/2014/main" id="{9142F319-29D8-2D9F-8110-0CD7FABECB37}"/>
              </a:ext>
            </a:extLst>
          </p:cNvPr>
          <p:cNvSpPr txBox="1"/>
          <p:nvPr/>
        </p:nvSpPr>
        <p:spPr>
          <a:xfrm>
            <a:off x="1866485" y="1955359"/>
            <a:ext cx="8647527" cy="2947282"/>
          </a:xfrm>
          <a:prstGeom prst="rect">
            <a:avLst/>
          </a:prstGeom>
          <a:solidFill>
            <a:srgbClr val="C1C0A7"/>
          </a:solidFill>
        </p:spPr>
        <p:txBody>
          <a:bodyPr wrap="square" rtlCol="0">
            <a:spAutoFit/>
          </a:bodyPr>
          <a:lstStyle/>
          <a:p>
            <a:pPr>
              <a:lnSpc>
                <a:spcPct val="150000"/>
              </a:lnSpc>
              <a:buFont typeface="Wingdings" panose="05000000000000000000" pitchFamily="2" charset="2"/>
              <a:buChar char="§"/>
            </a:pPr>
            <a:r>
              <a:rPr lang="en-US" sz="1800" b="1" dirty="0">
                <a:solidFill>
                  <a:schemeClr val="bg1"/>
                </a:solidFill>
                <a:effectLst/>
                <a:ea typeface="Calibri" panose="020F0502020204030204" pitchFamily="34" charset="0"/>
                <a:cs typeface="Times New Roman" panose="02020603050405020304" pitchFamily="18" charset="0"/>
              </a:rPr>
              <a:t>As a branch manager, I must be able to view the accountants and employee’s information.</a:t>
            </a:r>
          </a:p>
          <a:p>
            <a:pPr>
              <a:lnSpc>
                <a:spcPct val="150000"/>
              </a:lnSpc>
              <a:buFont typeface="Wingdings" panose="05000000000000000000" pitchFamily="2" charset="2"/>
              <a:buChar char="§"/>
            </a:pPr>
            <a:r>
              <a:rPr lang="en-US" sz="1800" b="1" dirty="0">
                <a:solidFill>
                  <a:schemeClr val="bg1"/>
                </a:solidFill>
                <a:effectLst>
                  <a:glow rad="38100">
                    <a:schemeClr val="bg1">
                      <a:lumMod val="50000"/>
                      <a:lumOff val="50000"/>
                      <a:alpha val="20000"/>
                    </a:schemeClr>
                  </a:glow>
                </a:effectLst>
                <a:ea typeface="Calibri" panose="020F0502020204030204" pitchFamily="34" charset="0"/>
                <a:cs typeface="Times New Roman" panose="02020603050405020304" pitchFamily="18" charset="0"/>
              </a:rPr>
              <a:t>As an employee, I can access my profile and able to view my information</a:t>
            </a:r>
          </a:p>
          <a:p>
            <a:pPr>
              <a:lnSpc>
                <a:spcPct val="150000"/>
              </a:lnSpc>
              <a:buFont typeface="Wingdings" panose="05000000000000000000" pitchFamily="2" charset="2"/>
              <a:buChar char="§"/>
            </a:pPr>
            <a:r>
              <a:rPr lang="en-US" sz="1800" b="1" dirty="0">
                <a:solidFill>
                  <a:schemeClr val="bg1"/>
                </a:solidFill>
                <a:effectLst/>
                <a:ea typeface="Calibri" panose="020F0502020204030204" pitchFamily="34" charset="0"/>
                <a:cs typeface="Times New Roman" panose="02020603050405020304" pitchFamily="18" charset="0"/>
              </a:rPr>
              <a:t>As an accountant, we must be able to view the customer information and update their accounts.</a:t>
            </a:r>
          </a:p>
          <a:p>
            <a:pPr>
              <a:lnSpc>
                <a:spcPct val="150000"/>
              </a:lnSpc>
              <a:buFont typeface="Wingdings" panose="05000000000000000000" pitchFamily="2" charset="2"/>
              <a:buChar char="§"/>
            </a:pPr>
            <a:r>
              <a:rPr lang="en-US" sz="1800" b="1" dirty="0">
                <a:solidFill>
                  <a:schemeClr val="bg1"/>
                </a:solidFill>
                <a:effectLst/>
                <a:ea typeface="Calibri" panose="020F0502020204030204" pitchFamily="34" charset="0"/>
                <a:cs typeface="Times New Roman" panose="02020603050405020304" pitchFamily="18" charset="0"/>
              </a:rPr>
              <a:t>As a customer, we have to be able to go through the branch of a bank, we can excess.</a:t>
            </a:r>
          </a:p>
        </p:txBody>
      </p:sp>
    </p:spTree>
    <p:extLst>
      <p:ext uri="{BB962C8B-B14F-4D97-AF65-F5344CB8AC3E}">
        <p14:creationId xmlns:p14="http://schemas.microsoft.com/office/powerpoint/2010/main" val="1604307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85FA46-2343-61FA-A07D-44723FE7EE94}"/>
              </a:ext>
            </a:extLst>
          </p:cNvPr>
          <p:cNvSpPr>
            <a:spLocks noGrp="1"/>
          </p:cNvSpPr>
          <p:nvPr>
            <p:ph type="sldNum" sz="quarter" idx="12"/>
          </p:nvPr>
        </p:nvSpPr>
        <p:spPr/>
        <p:txBody>
          <a:bodyPr/>
          <a:lstStyle/>
          <a:p>
            <a:fld id="{03DC2DEF-D2FE-4B45-ABA4-9F153FD1C98A}" type="slidenum">
              <a:rPr lang="en-US" sz="1200" smtClean="0"/>
              <a:pPr/>
              <a:t>7</a:t>
            </a:fld>
            <a:endParaRPr lang="en-US" sz="1200" dirty="0"/>
          </a:p>
        </p:txBody>
      </p:sp>
      <p:sp>
        <p:nvSpPr>
          <p:cNvPr id="6" name="Content Placeholder 6">
            <a:extLst>
              <a:ext uri="{FF2B5EF4-FFF2-40B4-BE49-F238E27FC236}">
                <a16:creationId xmlns:a16="http://schemas.microsoft.com/office/drawing/2014/main" id="{55C640AC-FB9A-8356-626A-B427FD6CB949}"/>
              </a:ext>
            </a:extLst>
          </p:cNvPr>
          <p:cNvSpPr txBox="1">
            <a:spLocks/>
          </p:cNvSpPr>
          <p:nvPr/>
        </p:nvSpPr>
        <p:spPr>
          <a:xfrm>
            <a:off x="1688616" y="598095"/>
            <a:ext cx="5740263" cy="615534"/>
          </a:xfrm>
          <a:prstGeom prst="rect">
            <a:avLst/>
          </a:prstGeom>
          <a:solidFill>
            <a:srgbClr val="E6BC54"/>
          </a:solidFill>
        </p:spPr>
        <p:txBody>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3000" b="1" dirty="0">
                <a:solidFill>
                  <a:schemeClr val="bg1"/>
                </a:solidFill>
              </a:rPr>
              <a:t>Non-functional requirements:          </a:t>
            </a:r>
          </a:p>
        </p:txBody>
      </p:sp>
      <p:sp>
        <p:nvSpPr>
          <p:cNvPr id="8" name="TextBox 7">
            <a:extLst>
              <a:ext uri="{FF2B5EF4-FFF2-40B4-BE49-F238E27FC236}">
                <a16:creationId xmlns:a16="http://schemas.microsoft.com/office/drawing/2014/main" id="{F9B8CD25-F105-8994-0CD4-B5CE3541F67E}"/>
              </a:ext>
            </a:extLst>
          </p:cNvPr>
          <p:cNvSpPr txBox="1"/>
          <p:nvPr/>
        </p:nvSpPr>
        <p:spPr>
          <a:xfrm>
            <a:off x="1579418" y="1486210"/>
            <a:ext cx="9088582" cy="4609275"/>
          </a:xfrm>
          <a:prstGeom prst="rect">
            <a:avLst/>
          </a:prstGeom>
          <a:solidFill>
            <a:srgbClr val="C1C0A7"/>
          </a:solidFill>
        </p:spPr>
        <p:txBody>
          <a:bodyPr wrap="square" rtlCol="0">
            <a:spAutoFit/>
          </a:bodyPr>
          <a:lstStyle/>
          <a:p>
            <a:pPr algn="just">
              <a:lnSpc>
                <a:spcPct val="150000"/>
              </a:lnSpc>
              <a:spcBef>
                <a:spcPts val="0"/>
              </a:spcBef>
              <a:spcAft>
                <a:spcPts val="0"/>
              </a:spcAft>
              <a:buFont typeface="Arial" panose="020B0604020202020204" pitchFamily="34" charset="0"/>
              <a:buChar char="•"/>
            </a:pPr>
            <a:r>
              <a:rPr lang="en-US" sz="1800" b="1" dirty="0">
                <a:solidFill>
                  <a:schemeClr val="bg1"/>
                </a:solidFill>
                <a:effectLst/>
                <a:ea typeface="Calibri" panose="020F0502020204030204" pitchFamily="34" charset="0"/>
                <a:cs typeface="Times New Roman" panose="02020603050405020304" pitchFamily="18" charset="0"/>
              </a:rPr>
              <a:t> The form does not take that much time.</a:t>
            </a:r>
          </a:p>
          <a:p>
            <a:pPr marR="0" lvl="0" algn="just">
              <a:lnSpc>
                <a:spcPct val="150000"/>
              </a:lnSpc>
              <a:spcBef>
                <a:spcPts val="0"/>
              </a:spcBef>
              <a:spcAft>
                <a:spcPts val="0"/>
              </a:spcAft>
              <a:buFont typeface="Arial" panose="020B0604020202020204" pitchFamily="34" charset="0"/>
              <a:buChar char="•"/>
            </a:pPr>
            <a:r>
              <a:rPr lang="en-US" b="1" dirty="0">
                <a:solidFill>
                  <a:schemeClr val="bg1"/>
                </a:solidFill>
                <a:ea typeface="Calibri" panose="020F0502020204030204" pitchFamily="34" charset="0"/>
                <a:cs typeface="Times New Roman" panose="02020603050405020304" pitchFamily="18" charset="0"/>
              </a:rPr>
              <a:t> User</a:t>
            </a:r>
            <a:r>
              <a:rPr lang="en-US" sz="1800" b="1" dirty="0">
                <a:solidFill>
                  <a:schemeClr val="bg1"/>
                </a:solidFill>
                <a:effectLst/>
                <a:ea typeface="Calibri" panose="020F0502020204030204" pitchFamily="34" charset="0"/>
                <a:cs typeface="Times New Roman" panose="02020603050405020304" pitchFamily="18" charset="0"/>
              </a:rPr>
              <a:t>s can access their info 97% of the time without the failure.</a:t>
            </a:r>
          </a:p>
          <a:p>
            <a:pPr marR="0" lvl="0" algn="just">
              <a:lnSpc>
                <a:spcPct val="150000"/>
              </a:lnSpc>
              <a:spcBef>
                <a:spcPts val="0"/>
              </a:spcBef>
              <a:spcAft>
                <a:spcPts val="0"/>
              </a:spcAft>
              <a:buFont typeface="Arial" panose="020B0604020202020204" pitchFamily="34" charset="0"/>
              <a:buChar char="•"/>
            </a:pPr>
            <a:r>
              <a:rPr lang="en-US" sz="1800" b="1" dirty="0">
                <a:solidFill>
                  <a:schemeClr val="bg1"/>
                </a:solidFill>
                <a:effectLst/>
                <a:ea typeface="Calibri" panose="020F0502020204030204" pitchFamily="34" charset="0"/>
                <a:cs typeface="Times New Roman" panose="02020603050405020304" pitchFamily="18" charset="0"/>
              </a:rPr>
              <a:t> Customers are able to check own account, deposit the amount, and can also transacted.</a:t>
            </a:r>
          </a:p>
          <a:p>
            <a:pPr marR="0" lvl="0" algn="just">
              <a:lnSpc>
                <a:spcPct val="150000"/>
              </a:lnSpc>
              <a:spcBef>
                <a:spcPts val="0"/>
              </a:spcBef>
              <a:spcAft>
                <a:spcPts val="0"/>
              </a:spcAft>
              <a:buFont typeface="Arial" panose="020B0604020202020204" pitchFamily="34" charset="0"/>
              <a:buChar char="•"/>
            </a:pPr>
            <a:r>
              <a:rPr lang="en-US" sz="1800" b="1" dirty="0">
                <a:solidFill>
                  <a:schemeClr val="bg1"/>
                </a:solidFill>
                <a:effectLst/>
                <a:ea typeface="Calibri" panose="020F0502020204030204" pitchFamily="34" charset="0"/>
                <a:cs typeface="Times New Roman" panose="02020603050405020304" pitchFamily="18" charset="0"/>
              </a:rPr>
              <a:t> The forms are user friendly and easy to use.</a:t>
            </a:r>
          </a:p>
          <a:p>
            <a:pPr marR="0" lvl="0" algn="just">
              <a:lnSpc>
                <a:spcPct val="150000"/>
              </a:lnSpc>
              <a:spcBef>
                <a:spcPts val="0"/>
              </a:spcBef>
              <a:spcAft>
                <a:spcPts val="0"/>
              </a:spcAft>
              <a:buFont typeface="Arial" panose="020B0604020202020204" pitchFamily="34" charset="0"/>
              <a:buChar char="•"/>
            </a:pPr>
            <a:r>
              <a:rPr lang="en-US" sz="1800" b="1" dirty="0">
                <a:solidFill>
                  <a:schemeClr val="bg1"/>
                </a:solidFill>
                <a:effectLst/>
                <a:ea typeface="Calibri" panose="020F0502020204030204" pitchFamily="34" charset="0"/>
                <a:cs typeface="Times New Roman" panose="02020603050405020304" pitchFamily="18" charset="0"/>
              </a:rPr>
              <a:t> The system shall maintain data integrity by keeping backups of all updates to the database for every record transaction</a:t>
            </a:r>
          </a:p>
          <a:p>
            <a:pPr marR="0" lvl="0" algn="just">
              <a:lnSpc>
                <a:spcPct val="150000"/>
              </a:lnSpc>
              <a:spcBef>
                <a:spcPts val="0"/>
              </a:spcBef>
              <a:spcAft>
                <a:spcPts val="0"/>
              </a:spcAft>
              <a:buFont typeface="Arial" panose="020B0604020202020204" pitchFamily="34" charset="0"/>
              <a:buChar char="•"/>
            </a:pPr>
            <a:r>
              <a:rPr lang="en-US" sz="1800" b="1" dirty="0">
                <a:solidFill>
                  <a:schemeClr val="bg1"/>
                </a:solidFill>
                <a:effectLst/>
                <a:ea typeface="Calibri" panose="020F0502020204030204" pitchFamily="34" charset="0"/>
                <a:cs typeface="Times New Roman" panose="02020603050405020304" pitchFamily="18" charset="0"/>
              </a:rPr>
              <a:t> When the editing the code for customer and employee’s profile page, the resting of the form stays up and running.</a:t>
            </a:r>
          </a:p>
          <a:p>
            <a:pPr marR="0" lvl="0" algn="just">
              <a:lnSpc>
                <a:spcPct val="150000"/>
              </a:lnSpc>
              <a:spcBef>
                <a:spcPts val="0"/>
              </a:spcBef>
              <a:spcAft>
                <a:spcPts val="0"/>
              </a:spcAft>
              <a:buFont typeface="Arial" panose="020B0604020202020204" pitchFamily="34" charset="0"/>
              <a:buChar char="•"/>
            </a:pPr>
            <a:r>
              <a:rPr lang="en-US" sz="1800" b="1" dirty="0">
                <a:solidFill>
                  <a:schemeClr val="bg1"/>
                </a:solidFill>
                <a:effectLst/>
                <a:ea typeface="Calibri" panose="020F0502020204030204" pitchFamily="34" charset="0"/>
                <a:cs typeface="Times New Roman" panose="02020603050405020304" pitchFamily="18" charset="0"/>
              </a:rPr>
              <a:t> Up to 500 customers can request for an account. Up to 1,000 accounts can be managed.</a:t>
            </a:r>
            <a:endParaRPr lang="en-US" sz="1800" b="1" dirty="0">
              <a:solidFill>
                <a:schemeClr val="bg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79412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85FA46-2343-61FA-A07D-44723FE7EE94}"/>
              </a:ext>
            </a:extLst>
          </p:cNvPr>
          <p:cNvSpPr>
            <a:spLocks noGrp="1"/>
          </p:cNvSpPr>
          <p:nvPr>
            <p:ph type="sldNum" sz="quarter" idx="12"/>
          </p:nvPr>
        </p:nvSpPr>
        <p:spPr>
          <a:xfrm>
            <a:off x="11256133" y="5830266"/>
            <a:ext cx="551167" cy="365125"/>
          </a:xfrm>
        </p:spPr>
        <p:txBody>
          <a:bodyPr/>
          <a:lstStyle/>
          <a:p>
            <a:fld id="{03DC2DEF-D2FE-4B45-ABA4-9F153FD1C98A}" type="slidenum">
              <a:rPr lang="en-US" sz="1200" smtClean="0"/>
              <a:pPr/>
              <a:t>8</a:t>
            </a:fld>
            <a:endParaRPr lang="en-US" sz="1200" dirty="0"/>
          </a:p>
        </p:txBody>
      </p:sp>
      <p:sp>
        <p:nvSpPr>
          <p:cNvPr id="6" name="Content Placeholder 6">
            <a:extLst>
              <a:ext uri="{FF2B5EF4-FFF2-40B4-BE49-F238E27FC236}">
                <a16:creationId xmlns:a16="http://schemas.microsoft.com/office/drawing/2014/main" id="{55C640AC-FB9A-8356-626A-B427FD6CB949}"/>
              </a:ext>
            </a:extLst>
          </p:cNvPr>
          <p:cNvSpPr txBox="1">
            <a:spLocks/>
          </p:cNvSpPr>
          <p:nvPr/>
        </p:nvSpPr>
        <p:spPr>
          <a:xfrm>
            <a:off x="442912" y="124310"/>
            <a:ext cx="3546379" cy="1081638"/>
          </a:xfrm>
          <a:prstGeom prst="rect">
            <a:avLst/>
          </a:prstGeom>
          <a:solidFill>
            <a:srgbClr val="E6BC54"/>
          </a:solidFill>
        </p:spPr>
        <p:txBody>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3000" b="1" dirty="0">
                <a:solidFill>
                  <a:schemeClr val="bg1"/>
                </a:solidFill>
              </a:rPr>
              <a:t>Diagrams:</a:t>
            </a:r>
          </a:p>
          <a:p>
            <a:pPr>
              <a:buFont typeface="Wingdings" panose="05000000000000000000" pitchFamily="2" charset="2"/>
              <a:buChar char="Ø"/>
            </a:pPr>
            <a:r>
              <a:rPr lang="en-US" sz="3000" b="1" dirty="0">
                <a:solidFill>
                  <a:schemeClr val="bg1"/>
                </a:solidFill>
              </a:rPr>
              <a:t>Use case diagram        </a:t>
            </a:r>
          </a:p>
        </p:txBody>
      </p:sp>
      <p:pic>
        <p:nvPicPr>
          <p:cNvPr id="8" name="Picture 7">
            <a:extLst>
              <a:ext uri="{FF2B5EF4-FFF2-40B4-BE49-F238E27FC236}">
                <a16:creationId xmlns:a16="http://schemas.microsoft.com/office/drawing/2014/main" id="{B63D5306-FCED-AF73-3995-25B54793719B}"/>
              </a:ext>
            </a:extLst>
          </p:cNvPr>
          <p:cNvPicPr>
            <a:picLocks noChangeAspect="1"/>
          </p:cNvPicPr>
          <p:nvPr/>
        </p:nvPicPr>
        <p:blipFill>
          <a:blip r:embed="rId2"/>
          <a:stretch>
            <a:fillRect/>
          </a:stretch>
        </p:blipFill>
        <p:spPr>
          <a:xfrm>
            <a:off x="3989291" y="124310"/>
            <a:ext cx="7266842" cy="6609380"/>
          </a:xfrm>
          <a:prstGeom prst="rect">
            <a:avLst/>
          </a:prstGeom>
        </p:spPr>
      </p:pic>
    </p:spTree>
    <p:extLst>
      <p:ext uri="{BB962C8B-B14F-4D97-AF65-F5344CB8AC3E}">
        <p14:creationId xmlns:p14="http://schemas.microsoft.com/office/powerpoint/2010/main" val="1647061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85FA46-2343-61FA-A07D-44723FE7EE94}"/>
              </a:ext>
            </a:extLst>
          </p:cNvPr>
          <p:cNvSpPr>
            <a:spLocks noGrp="1"/>
          </p:cNvSpPr>
          <p:nvPr>
            <p:ph type="sldNum" sz="quarter" idx="12"/>
          </p:nvPr>
        </p:nvSpPr>
        <p:spPr>
          <a:xfrm>
            <a:off x="11219003" y="5737501"/>
            <a:ext cx="551167" cy="365125"/>
          </a:xfrm>
        </p:spPr>
        <p:txBody>
          <a:bodyPr/>
          <a:lstStyle/>
          <a:p>
            <a:fld id="{03DC2DEF-D2FE-4B45-ABA4-9F153FD1C98A}" type="slidenum">
              <a:rPr lang="en-US" sz="1200" smtClean="0"/>
              <a:pPr/>
              <a:t>9</a:t>
            </a:fld>
            <a:endParaRPr lang="en-US" sz="1200" dirty="0"/>
          </a:p>
        </p:txBody>
      </p:sp>
      <p:sp>
        <p:nvSpPr>
          <p:cNvPr id="7" name="Content Placeholder 6">
            <a:extLst>
              <a:ext uri="{FF2B5EF4-FFF2-40B4-BE49-F238E27FC236}">
                <a16:creationId xmlns:a16="http://schemas.microsoft.com/office/drawing/2014/main" id="{BB65458C-337C-9053-5BC9-6A8EFF00CF44}"/>
              </a:ext>
            </a:extLst>
          </p:cNvPr>
          <p:cNvSpPr txBox="1">
            <a:spLocks/>
          </p:cNvSpPr>
          <p:nvPr/>
        </p:nvSpPr>
        <p:spPr>
          <a:xfrm>
            <a:off x="456163" y="190570"/>
            <a:ext cx="3320705" cy="684073"/>
          </a:xfrm>
          <a:prstGeom prst="rect">
            <a:avLst/>
          </a:prstGeom>
          <a:solidFill>
            <a:srgbClr val="E6BC54"/>
          </a:solidFill>
        </p:spPr>
        <p:txBody>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buFont typeface="Wingdings" panose="05000000000000000000" pitchFamily="2" charset="2"/>
              <a:buChar char="Ø"/>
            </a:pPr>
            <a:r>
              <a:rPr lang="en-US" sz="3000" b="1" dirty="0">
                <a:solidFill>
                  <a:schemeClr val="bg1"/>
                </a:solidFill>
              </a:rPr>
              <a:t>Class diagram        </a:t>
            </a:r>
          </a:p>
        </p:txBody>
      </p:sp>
      <p:pic>
        <p:nvPicPr>
          <p:cNvPr id="9" name="Picture 8">
            <a:extLst>
              <a:ext uri="{FF2B5EF4-FFF2-40B4-BE49-F238E27FC236}">
                <a16:creationId xmlns:a16="http://schemas.microsoft.com/office/drawing/2014/main" id="{06953271-FEC2-F860-60CF-71D94DC4059A}"/>
              </a:ext>
            </a:extLst>
          </p:cNvPr>
          <p:cNvPicPr>
            <a:picLocks noChangeAspect="1"/>
          </p:cNvPicPr>
          <p:nvPr/>
        </p:nvPicPr>
        <p:blipFill>
          <a:blip r:embed="rId2"/>
          <a:stretch>
            <a:fillRect/>
          </a:stretch>
        </p:blipFill>
        <p:spPr>
          <a:xfrm>
            <a:off x="609808" y="874643"/>
            <a:ext cx="10609195" cy="5639587"/>
          </a:xfrm>
          <a:prstGeom prst="rect">
            <a:avLst/>
          </a:prstGeom>
        </p:spPr>
      </p:pic>
    </p:spTree>
    <p:extLst>
      <p:ext uri="{BB962C8B-B14F-4D97-AF65-F5344CB8AC3E}">
        <p14:creationId xmlns:p14="http://schemas.microsoft.com/office/powerpoint/2010/main" val="8914050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329</TotalTime>
  <Words>661</Words>
  <Application>Microsoft Office PowerPoint</Application>
  <PresentationFormat>Widescreen</PresentationFormat>
  <Paragraphs>98</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vt:lpstr>
      <vt:lpstr>Verdana</vt:lpstr>
      <vt:lpstr>Wingdings</vt:lpstr>
      <vt:lpstr>Mesh</vt:lpstr>
      <vt:lpstr>BANK  Management System </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GROUP MEMBERS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dc:title>
  <dc:creator>Insharah Riaz</dc:creator>
  <cp:lastModifiedBy>Insharah Riaz</cp:lastModifiedBy>
  <cp:revision>67</cp:revision>
  <dcterms:created xsi:type="dcterms:W3CDTF">2022-05-19T21:29:02Z</dcterms:created>
  <dcterms:modified xsi:type="dcterms:W3CDTF">2022-06-07T16:08:04Z</dcterms:modified>
</cp:coreProperties>
</file>